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_rels/notesSlide9.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20.png" ContentType="image/png"/>
  <Override PartName="/ppt/media/image57.png" ContentType="image/png"/>
  <Override PartName="/ppt/media/image14.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73.png" ContentType="image/png"/>
  <Override PartName="/ppt/media/image24.png" ContentType="image/png"/>
  <Override PartName="/ppt/media/image61.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2.jpeg" ContentType="image/jpeg"/>
  <Override PartName="/ppt/media/image31.png" ContentType="image/png"/>
  <Override PartName="/ppt/media/image67.png" ContentType="image/png"/>
  <Override PartName="/ppt/media/image30.png" ContentType="image/png"/>
  <Override PartName="/ppt/media/image66.png" ContentType="image/png"/>
  <Override PartName="/ppt/media/image65.png" ContentType="image/png"/>
  <Override PartName="/ppt/media/image64.png" ContentType="image/png"/>
  <Override PartName="/ppt/media/image15.png" ContentType="image/png"/>
  <Override PartName="/ppt/media/image3.png" ContentType="image/png"/>
  <Override PartName="/ppt/media/image33.png" ContentType="image/png"/>
  <Override PartName="/ppt/media/image26.png" ContentType="image/png"/>
  <Override PartName="/ppt/media/image63.png" ContentType="image/png"/>
  <Override PartName="/ppt/media/image25.png" ContentType="image/png"/>
  <Override PartName="/ppt/media/image62.png" ContentType="image/png"/>
  <Override PartName="/ppt/media/image27.png" ContentType="image/png"/>
  <Override PartName="/ppt/media/image16.png" ContentType="image/png"/>
  <Override PartName="/ppt/media/image4.png" ContentType="image/png"/>
  <Override PartName="/ppt/media/image34.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0080625" cy="7559675"/>
  <p:notesSz cx="7772400" cy="11887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1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2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2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635377DC-6CB4-48E7-BC06-BEBBB9178C0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914400" y="903240"/>
            <a:ext cx="5940720" cy="4454640"/>
          </a:xfrm>
          <a:prstGeom prst="rect">
            <a:avLst/>
          </a:prstGeom>
        </p:spPr>
      </p:sp>
      <p:sp>
        <p:nvSpPr>
          <p:cNvPr id="343" name="PlaceHolder 2"/>
          <p:cNvSpPr>
            <a:spLocks noGrp="1"/>
          </p:cNvSpPr>
          <p:nvPr>
            <p:ph type="body"/>
          </p:nvPr>
        </p:nvSpPr>
        <p:spPr>
          <a:xfrm>
            <a:off x="777240" y="5645880"/>
            <a:ext cx="6215760" cy="5347080"/>
          </a:xfrm>
          <a:prstGeom prst="rect">
            <a:avLst/>
          </a:prstGeom>
        </p:spPr>
        <p:txBody>
          <a:bodyPr lIns="0" rIns="0" tIns="0" bIns="0">
            <a:noAutofit/>
          </a:bodyPr>
          <a:p>
            <a:pPr marL="216000" indent="-213840">
              <a:lnSpc>
                <a:spcPct val="200000"/>
              </a:lnSpc>
              <a:tabLst>
                <a:tab algn="l" pos="0"/>
              </a:tabLst>
            </a:pPr>
            <a:r>
              <a:rPr b="0" lang="en-US" sz="1200" spc="-1" strike="noStrike">
                <a:highlight>
                  <a:srgbClr val="ffffff"/>
                </a:highlight>
                <a:latin typeface="Times New Roman"/>
              </a:rPr>
              <a:t>	</a:t>
            </a:r>
            <a:r>
              <a:rPr b="0" lang="en-US" sz="1200" spc="-1" strike="noStrike">
                <a:highlight>
                  <a:srgbClr val="ffffff"/>
                </a:highlight>
                <a:latin typeface="Times New Roman"/>
              </a:rPr>
              <a:t>GE’s offers a healthcare IT service product that assists medical professionals in their daily work. To ensure proper bandwidth and support, the application must be used with a GE-provided smartphone that only includes coverage from their partner, SmartAppCellular. The service is tendered on a subscription basis and lately GE has experienced an increase in attrition, or churn. Based on customer feedback, this recent churn is related more to the cellular coverage than to the application and the product itself. Additionally, GE recognizes that new vendors are beginning to compete with similar offerings, and that, if they wish to maintain or strengthen their position in the market, they need to identify and resolve the problems that are causing customers to cancel their subscriptions.</a:t>
            </a: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sldImg"/>
          </p:nvPr>
        </p:nvSpPr>
        <p:spPr>
          <a:xfrm>
            <a:off x="914400" y="903240"/>
            <a:ext cx="5940360" cy="4454280"/>
          </a:xfrm>
          <a:prstGeom prst="rect">
            <a:avLst/>
          </a:prstGeom>
        </p:spPr>
      </p:sp>
      <p:sp>
        <p:nvSpPr>
          <p:cNvPr id="345" name="PlaceHolder 2"/>
          <p:cNvSpPr>
            <a:spLocks noGrp="1"/>
          </p:cNvSpPr>
          <p:nvPr>
            <p:ph type="body"/>
          </p:nvPr>
        </p:nvSpPr>
        <p:spPr>
          <a:xfrm>
            <a:off x="777240" y="5645880"/>
            <a:ext cx="6215400" cy="5346720"/>
          </a:xfrm>
          <a:prstGeom prst="rect">
            <a:avLst/>
          </a:prstGeom>
        </p:spPr>
        <p:txBody>
          <a:bodyPr lIns="0" rIns="0" tIns="0" bIns="0">
            <a:noAutofit/>
          </a:bodyPr>
          <a:p>
            <a:pPr marL="216000" indent="-213480">
              <a:lnSpc>
                <a:spcPct val="200000"/>
              </a:lnSpc>
              <a:tabLst>
                <a:tab algn="l" pos="0"/>
              </a:tabLst>
            </a:pPr>
            <a:r>
              <a:rPr b="0" lang="en-US" sz="1200" spc="-1" strike="noStrike">
                <a:latin typeface="Times New Roman"/>
              </a:rPr>
              <a:t>	</a:t>
            </a:r>
            <a:r>
              <a:rPr b="0" lang="en-US" sz="1200" spc="-1" strike="noStrike">
                <a:latin typeface="Times New Roman"/>
              </a:rPr>
              <a:t>The data set that GE has compiled from their monthly reporting system is well suited for the purposes of building an analytical model to predict customers who are likely to churn. The sample data contains 1000 observations with 84 variables for each subscriber. There are approximately 30 fields that pertain to cellular coverage, equipment, and average usage patterns. The remaining fields include information on each individual such as family makeup, credit rating, occupation, and customer service history. Only 3 fields include categorical values, and the others are numeric, although some of these represent categories and are stored as binary numbers 1 and 0. In fact, 2 of the 3 categorical fields are labels for those binary variables just mentioned. Trial and error in the modeling phase can determine whether it is better to use the labels or the dichotomized values.</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464400" y="5216040"/>
            <a:ext cx="9063000" cy="2824200"/>
          </a:xfrm>
          <a:prstGeom prst="rect">
            <a:avLst/>
          </a:prstGeom>
          <a:no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38" descr=""/>
          <p:cNvPicPr/>
          <p:nvPr/>
        </p:nvPicPr>
        <p:blipFill>
          <a:blip r:embed="rId2"/>
          <a:stretch/>
        </p:blipFill>
        <p:spPr>
          <a:xfrm>
            <a:off x="0" y="5806080"/>
            <a:ext cx="10078200" cy="1752120"/>
          </a:xfrm>
          <a:prstGeom prst="rect">
            <a:avLst/>
          </a:prstGeom>
          <a:ln>
            <a:noFill/>
          </a:ln>
        </p:spPr>
      </p:pic>
      <p:sp>
        <p:nvSpPr>
          <p:cNvPr id="40" name="CustomShape 1"/>
          <p:cNvSpPr/>
          <p:nvPr/>
        </p:nvSpPr>
        <p:spPr>
          <a:xfrm>
            <a:off x="504000" y="4055760"/>
            <a:ext cx="9070200" cy="2755440"/>
          </a:xfrm>
          <a:prstGeom prst="rect">
            <a:avLst/>
          </a:prstGeom>
          <a:noFill/>
          <a:ln>
            <a:noFill/>
          </a:ln>
        </p:spPr>
        <p:style>
          <a:lnRef idx="0"/>
          <a:fillRef idx="0"/>
          <a:effectRef idx="0"/>
          <a:fontRef idx="minor"/>
        </p:style>
      </p:sp>
      <p:sp>
        <p:nvSpPr>
          <p:cNvPr id="4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9" name="CustomShape 1"/>
          <p:cNvSpPr/>
          <p:nvPr/>
        </p:nvSpPr>
        <p:spPr>
          <a:xfrm>
            <a:off x="464400" y="5216040"/>
            <a:ext cx="9063000" cy="2824200"/>
          </a:xfrm>
          <a:prstGeom prst="rect">
            <a:avLst/>
          </a:prstGeom>
          <a:noFill/>
          <a:ln>
            <a:noFill/>
          </a:ln>
        </p:spPr>
        <p:style>
          <a:lnRef idx="0"/>
          <a:fillRef idx="0"/>
          <a:effectRef idx="0"/>
          <a:fontRef idx="minor"/>
        </p:style>
      </p:sp>
      <p:sp>
        <p:nvSpPr>
          <p:cNvPr id="80"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1"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365760" y="4023360"/>
            <a:ext cx="9357480" cy="956160"/>
          </a:xfrm>
          <a:prstGeom prst="rect">
            <a:avLst/>
          </a:prstGeom>
          <a:noFill/>
          <a:ln>
            <a:noFill/>
          </a:ln>
        </p:spPr>
        <p:style>
          <a:lnRef idx="0"/>
          <a:fillRef idx="0"/>
          <a:effectRef idx="0"/>
          <a:fontRef idx="minor"/>
        </p:style>
      </p:sp>
      <p:sp>
        <p:nvSpPr>
          <p:cNvPr id="125" name="CustomShape 2"/>
          <p:cNvSpPr/>
          <p:nvPr/>
        </p:nvSpPr>
        <p:spPr>
          <a:xfrm>
            <a:off x="360000" y="5220000"/>
            <a:ext cx="9357480" cy="1977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200" spc="-1" strike="noStrike">
                <a:solidFill>
                  <a:srgbClr val="ffffff"/>
                </a:solidFill>
                <a:latin typeface="Noto Sans Regular"/>
                <a:ea typeface="DejaVu Sans"/>
              </a:rPr>
              <a:t>A Data Analytic Solution</a:t>
            </a:r>
            <a:endParaRPr b="0" lang="en-US" sz="2200" spc="-1" strike="noStrike">
              <a:latin typeface="Arial"/>
            </a:endParaRPr>
          </a:p>
          <a:p>
            <a:pPr algn="ctr">
              <a:lnSpc>
                <a:spcPct val="100000"/>
              </a:lnSpc>
            </a:pPr>
            <a:endParaRPr b="0" lang="en-US" sz="2200" spc="-1" strike="noStrike">
              <a:latin typeface="Arial"/>
            </a:endParaRPr>
          </a:p>
          <a:p>
            <a:pPr algn="ctr">
              <a:lnSpc>
                <a:spcPct val="100000"/>
              </a:lnSpc>
            </a:pPr>
            <a:r>
              <a:rPr b="0" lang="en-US" sz="2200" spc="-1" strike="noStrike">
                <a:solidFill>
                  <a:srgbClr val="ffffff"/>
                </a:solidFill>
                <a:latin typeface="Noto Sans Regular"/>
                <a:ea typeface="DejaVu Sans"/>
              </a:rPr>
              <a:t>By Michael Surdek</a:t>
            </a:r>
            <a:endParaRPr b="0" lang="en-US" sz="2200" spc="-1" strike="noStrike">
              <a:latin typeface="Arial"/>
            </a:endParaRPr>
          </a:p>
        </p:txBody>
      </p:sp>
      <p:pic>
        <p:nvPicPr>
          <p:cNvPr id="126" name="Picture 86_0" descr=""/>
          <p:cNvPicPr/>
          <p:nvPr/>
        </p:nvPicPr>
        <p:blipFill>
          <a:blip r:embed="rId1"/>
          <a:stretch/>
        </p:blipFill>
        <p:spPr>
          <a:xfrm>
            <a:off x="883080" y="731520"/>
            <a:ext cx="3412440" cy="3412440"/>
          </a:xfrm>
          <a:prstGeom prst="rect">
            <a:avLst/>
          </a:prstGeom>
          <a:ln>
            <a:noFill/>
          </a:ln>
        </p:spPr>
      </p:pic>
      <p:sp>
        <p:nvSpPr>
          <p:cNvPr id="127" name="CustomShape 3"/>
          <p:cNvSpPr/>
          <p:nvPr/>
        </p:nvSpPr>
        <p:spPr>
          <a:xfrm>
            <a:off x="4914360" y="758160"/>
            <a:ext cx="5324760" cy="32630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Addressing Churn in GE’s Healthcare IT Service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360000" y="301320"/>
            <a:ext cx="9357480" cy="956160"/>
          </a:xfrm>
          <a:prstGeom prst="rect">
            <a:avLst/>
          </a:prstGeom>
          <a:noFill/>
          <a:ln>
            <a:noFill/>
          </a:ln>
        </p:spPr>
        <p:style>
          <a:lnRef idx="0"/>
          <a:fillRef idx="0"/>
          <a:effectRef idx="0"/>
          <a:fontRef idx="minor"/>
        </p:style>
      </p:sp>
      <p:pic>
        <p:nvPicPr>
          <p:cNvPr id="175" name="Picture 89_8" descr=""/>
          <p:cNvPicPr/>
          <p:nvPr/>
        </p:nvPicPr>
        <p:blipFill>
          <a:blip r:embed="rId1"/>
          <a:stretch/>
        </p:blipFill>
        <p:spPr>
          <a:xfrm>
            <a:off x="8930160" y="274320"/>
            <a:ext cx="943200" cy="943200"/>
          </a:xfrm>
          <a:prstGeom prst="rect">
            <a:avLst/>
          </a:prstGeom>
          <a:ln>
            <a:noFill/>
          </a:ln>
        </p:spPr>
      </p:pic>
      <p:sp>
        <p:nvSpPr>
          <p:cNvPr id="176"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ID &amp; Target Data</a:t>
            </a:r>
            <a:endParaRPr b="0" lang="en-US" sz="4900" spc="-1" strike="noStrike">
              <a:latin typeface="Arial"/>
            </a:endParaRPr>
          </a:p>
        </p:txBody>
      </p:sp>
      <p:sp>
        <p:nvSpPr>
          <p:cNvPr id="177" name="CustomShape 3"/>
          <p:cNvSpPr/>
          <p:nvPr/>
        </p:nvSpPr>
        <p:spPr>
          <a:xfrm>
            <a:off x="640080" y="1280160"/>
            <a:ext cx="877680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000000"/>
                </a:solidFill>
                <a:highlight>
                  <a:srgbClr val="ffffff"/>
                </a:highlight>
                <a:latin typeface="Noto Sans Regular"/>
                <a:ea typeface="DejaVu Sans"/>
              </a:rPr>
              <a:t>Unique Identifier – Customer ID</a:t>
            </a:r>
            <a:endParaRPr b="0" lang="en-US" sz="2200" spc="-1" strike="noStrike">
              <a:latin typeface="Arial"/>
            </a:endParaRPr>
          </a:p>
          <a:p>
            <a:pPr marL="2196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7 digits (e.g. 1000057)</a:t>
            </a:r>
            <a:endParaRPr b="0" lang="en-US" sz="1800" spc="-1" strike="noStrike">
              <a:latin typeface="Arial"/>
            </a:endParaRPr>
          </a:p>
          <a:p>
            <a:pPr marL="2196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No duplicates</a:t>
            </a:r>
            <a:endParaRPr b="0" lang="en-US" sz="1800" spc="-1" strike="noStrike">
              <a:latin typeface="Arial"/>
            </a:endParaRPr>
          </a:p>
          <a:p>
            <a:pPr marL="720">
              <a:lnSpc>
                <a:spcPct val="100000"/>
              </a:lnSpc>
              <a:spcAft>
                <a:spcPts val="1414"/>
              </a:spcAft>
            </a:pPr>
            <a:endParaRPr b="0" lang="en-US" sz="1800" spc="-1" strike="noStrike">
              <a:latin typeface="Arial"/>
            </a:endParaRPr>
          </a:p>
          <a:p>
            <a:pPr marL="720">
              <a:lnSpc>
                <a:spcPct val="100000"/>
              </a:lnSpc>
              <a:spcAft>
                <a:spcPts val="1414"/>
              </a:spcAft>
            </a:pPr>
            <a:r>
              <a:rPr b="0" lang="en-US" sz="2200" spc="-1" strike="noStrike">
                <a:solidFill>
                  <a:srgbClr val="000000"/>
                </a:solidFill>
                <a:highlight>
                  <a:srgbClr val="ffffff"/>
                </a:highlight>
                <a:latin typeface="Noto Sans Regular"/>
                <a:ea typeface="DejaVu Sans"/>
              </a:rPr>
              <a:t>Target – Churn</a:t>
            </a:r>
            <a:endParaRPr b="0" lang="en-US" sz="2200" spc="-1" strike="noStrike">
              <a:latin typeface="Arial"/>
            </a:endParaRPr>
          </a:p>
          <a:p>
            <a:pPr marL="2196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Whether or not a customer churned</a:t>
            </a:r>
            <a:endParaRPr b="0" lang="en-US" sz="1800" spc="-1" strike="noStrike">
              <a:latin typeface="Arial"/>
            </a:endParaRPr>
          </a:p>
          <a:p>
            <a:pPr marL="2196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1 = Yes / 0 = No</a:t>
            </a:r>
            <a:endParaRPr b="0" lang="en-US" sz="1800" spc="-1" strike="noStrike">
              <a:latin typeface="Arial"/>
            </a:endParaRPr>
          </a:p>
          <a:p>
            <a:pPr marL="2196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Sample data set</a:t>
            </a:r>
            <a:endParaRPr b="0" lang="en-US" sz="1800" spc="-1" strike="noStrike">
              <a:latin typeface="Arial"/>
            </a:endParaRPr>
          </a:p>
          <a:p>
            <a:pPr lvl="2" marL="6480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31% Yes</a:t>
            </a:r>
            <a:endParaRPr b="0" lang="en-US" sz="1800" spc="-1" strike="noStrike">
              <a:latin typeface="Arial"/>
            </a:endParaRPr>
          </a:p>
          <a:p>
            <a:pPr lvl="2" marL="64800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69% No</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365760" y="1463040"/>
            <a:ext cx="274176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Age (primary)</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Age (secondary)</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Credit adjustments</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Credit rating</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Location type*</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Area code</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Occupation</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Marital status</a:t>
            </a:r>
            <a:endParaRPr b="0" lang="en-US" sz="1800" spc="-1" strike="noStrike">
              <a:latin typeface="Arial"/>
            </a:endParaRPr>
          </a:p>
        </p:txBody>
      </p:sp>
      <p:sp>
        <p:nvSpPr>
          <p:cNvPr id="179" name="CustomShape 2"/>
          <p:cNvSpPr/>
          <p:nvPr/>
        </p:nvSpPr>
        <p:spPr>
          <a:xfrm>
            <a:off x="360000" y="301320"/>
            <a:ext cx="9357480" cy="956160"/>
          </a:xfrm>
          <a:prstGeom prst="rect">
            <a:avLst/>
          </a:prstGeom>
          <a:noFill/>
          <a:ln>
            <a:noFill/>
          </a:ln>
        </p:spPr>
        <p:style>
          <a:lnRef idx="0"/>
          <a:fillRef idx="0"/>
          <a:effectRef idx="0"/>
          <a:fontRef idx="minor"/>
        </p:style>
      </p:sp>
      <p:pic>
        <p:nvPicPr>
          <p:cNvPr id="180" name="Picture 89_15" descr=""/>
          <p:cNvPicPr/>
          <p:nvPr/>
        </p:nvPicPr>
        <p:blipFill>
          <a:blip r:embed="rId1"/>
          <a:stretch/>
        </p:blipFill>
        <p:spPr>
          <a:xfrm>
            <a:off x="8930160" y="274320"/>
            <a:ext cx="943200" cy="943200"/>
          </a:xfrm>
          <a:prstGeom prst="rect">
            <a:avLst/>
          </a:prstGeom>
          <a:ln>
            <a:noFill/>
          </a:ln>
        </p:spPr>
      </p:pic>
      <p:sp>
        <p:nvSpPr>
          <p:cNvPr id="181" name="CustomShape 3"/>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Personal Data</a:t>
            </a:r>
            <a:endParaRPr b="0" lang="en-US" sz="4900" spc="-1" strike="noStrike">
              <a:latin typeface="Arial"/>
            </a:endParaRPr>
          </a:p>
        </p:txBody>
      </p:sp>
      <p:sp>
        <p:nvSpPr>
          <p:cNvPr id="182" name="CustomShape 4"/>
          <p:cNvSpPr/>
          <p:nvPr/>
        </p:nvSpPr>
        <p:spPr>
          <a:xfrm>
            <a:off x="3419280" y="1463040"/>
            <a:ext cx="228456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127622"/>
                </a:solidFill>
                <a:highlight>
                  <a:srgbClr val="ffffff"/>
                </a:highlight>
                <a:latin typeface="Noto Sans Regular"/>
                <a:ea typeface="DejaVu Sans"/>
              </a:rPr>
              <a:t>Home owner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Known traveler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PC owner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Credit card user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Children</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Motorcycle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Truck</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RV</a:t>
            </a:r>
            <a:endParaRPr b="0" lang="en-US" sz="1800" spc="-1" strike="noStrike">
              <a:latin typeface="Arial"/>
            </a:endParaRPr>
          </a:p>
        </p:txBody>
      </p:sp>
      <p:sp>
        <p:nvSpPr>
          <p:cNvPr id="183" name="CustomShape 5"/>
          <p:cNvSpPr/>
          <p:nvPr/>
        </p:nvSpPr>
        <p:spPr>
          <a:xfrm>
            <a:off x="182880" y="182880"/>
            <a:ext cx="210168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184" name="" descr=""/>
          <p:cNvPicPr/>
          <p:nvPr/>
        </p:nvPicPr>
        <p:blipFill>
          <a:blip r:embed="rId2"/>
          <a:srcRect l="957" t="0" r="0" b="0"/>
          <a:stretch/>
        </p:blipFill>
        <p:spPr>
          <a:xfrm>
            <a:off x="6400800" y="1396080"/>
            <a:ext cx="3136320" cy="2010600"/>
          </a:xfrm>
          <a:prstGeom prst="rect">
            <a:avLst/>
          </a:prstGeom>
          <a:ln>
            <a:noFill/>
          </a:ln>
        </p:spPr>
      </p:pic>
      <p:pic>
        <p:nvPicPr>
          <p:cNvPr id="185" name="" descr=""/>
          <p:cNvPicPr/>
          <p:nvPr/>
        </p:nvPicPr>
        <p:blipFill>
          <a:blip r:embed="rId3"/>
          <a:stretch/>
        </p:blipFill>
        <p:spPr>
          <a:xfrm>
            <a:off x="6345000" y="3657600"/>
            <a:ext cx="3254400" cy="21020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60000" y="301320"/>
            <a:ext cx="9357480" cy="956160"/>
          </a:xfrm>
          <a:prstGeom prst="rect">
            <a:avLst/>
          </a:prstGeom>
          <a:noFill/>
          <a:ln>
            <a:noFill/>
          </a:ln>
        </p:spPr>
        <p:style>
          <a:lnRef idx="0"/>
          <a:fillRef idx="0"/>
          <a:effectRef idx="0"/>
          <a:fontRef idx="minor"/>
        </p:style>
      </p:sp>
      <p:pic>
        <p:nvPicPr>
          <p:cNvPr id="187" name="Picture 89_9" descr=""/>
          <p:cNvPicPr/>
          <p:nvPr/>
        </p:nvPicPr>
        <p:blipFill>
          <a:blip r:embed="rId1"/>
          <a:stretch/>
        </p:blipFill>
        <p:spPr>
          <a:xfrm>
            <a:off x="8930160" y="274320"/>
            <a:ext cx="943200" cy="943200"/>
          </a:xfrm>
          <a:prstGeom prst="rect">
            <a:avLst/>
          </a:prstGeom>
          <a:ln>
            <a:noFill/>
          </a:ln>
        </p:spPr>
      </p:pic>
      <p:sp>
        <p:nvSpPr>
          <p:cNvPr id="188"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Usage Data</a:t>
            </a:r>
            <a:endParaRPr b="0" lang="en-US" sz="4900" spc="-1" strike="noStrike">
              <a:latin typeface="Arial"/>
            </a:endParaRPr>
          </a:p>
        </p:txBody>
      </p:sp>
      <p:sp>
        <p:nvSpPr>
          <p:cNvPr id="189" name="CustomShape 3"/>
          <p:cNvSpPr/>
          <p:nvPr/>
        </p:nvSpPr>
        <p:spPr>
          <a:xfrm>
            <a:off x="365760" y="1463040"/>
            <a:ext cx="274176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use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minutes*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Director assisted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Unanswered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forwarding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waiting</a:t>
            </a:r>
            <a:endParaRPr b="0" lang="en-US" sz="1800" spc="-1" strike="noStrike">
              <a:latin typeface="Arial"/>
            </a:endParaRPr>
          </a:p>
        </p:txBody>
      </p:sp>
      <p:sp>
        <p:nvSpPr>
          <p:cNvPr id="190" name="CustomShape 4"/>
          <p:cNvSpPr/>
          <p:nvPr/>
        </p:nvSpPr>
        <p:spPr>
          <a:xfrm>
            <a:off x="3383280" y="1463040"/>
            <a:ext cx="283320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Overage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Roaming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Customer care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Threeway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received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Outgoing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Peak voice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Off-peak voice calls</a:t>
            </a:r>
            <a:endParaRPr b="0" lang="en-US" sz="1800" spc="-1" strike="noStrike">
              <a:latin typeface="Arial"/>
            </a:endParaRPr>
          </a:p>
        </p:txBody>
      </p:sp>
      <p:sp>
        <p:nvSpPr>
          <p:cNvPr id="191" name="CustomShape 5"/>
          <p:cNvSpPr/>
          <p:nvPr/>
        </p:nvSpPr>
        <p:spPr>
          <a:xfrm>
            <a:off x="182880" y="182880"/>
            <a:ext cx="210168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192" name="" descr=""/>
          <p:cNvPicPr/>
          <p:nvPr/>
        </p:nvPicPr>
        <p:blipFill>
          <a:blip r:embed="rId2"/>
          <a:stretch/>
        </p:blipFill>
        <p:spPr>
          <a:xfrm>
            <a:off x="6400800" y="3114000"/>
            <a:ext cx="3602520" cy="2645640"/>
          </a:xfrm>
          <a:prstGeom prst="rect">
            <a:avLst/>
          </a:prstGeom>
          <a:ln>
            <a:noFill/>
          </a:ln>
        </p:spPr>
      </p:pic>
      <p:pic>
        <p:nvPicPr>
          <p:cNvPr id="193" name="" descr=""/>
          <p:cNvPicPr/>
          <p:nvPr/>
        </p:nvPicPr>
        <p:blipFill>
          <a:blip r:embed="rId3"/>
          <a:stretch/>
        </p:blipFill>
        <p:spPr>
          <a:xfrm>
            <a:off x="6159960" y="1285200"/>
            <a:ext cx="3112560" cy="163980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CustomShape 1"/>
          <p:cNvSpPr/>
          <p:nvPr/>
        </p:nvSpPr>
        <p:spPr>
          <a:xfrm>
            <a:off x="360000" y="301320"/>
            <a:ext cx="9357480" cy="956160"/>
          </a:xfrm>
          <a:prstGeom prst="rect">
            <a:avLst/>
          </a:prstGeom>
          <a:noFill/>
          <a:ln>
            <a:noFill/>
          </a:ln>
        </p:spPr>
        <p:style>
          <a:lnRef idx="0"/>
          <a:fillRef idx="0"/>
          <a:effectRef idx="0"/>
          <a:fontRef idx="minor"/>
        </p:style>
      </p:sp>
      <p:pic>
        <p:nvPicPr>
          <p:cNvPr id="195" name="Picture 89_10" descr=""/>
          <p:cNvPicPr/>
          <p:nvPr/>
        </p:nvPicPr>
        <p:blipFill>
          <a:blip r:embed="rId1"/>
          <a:stretch/>
        </p:blipFill>
        <p:spPr>
          <a:xfrm>
            <a:off x="8930160" y="274320"/>
            <a:ext cx="943200" cy="943200"/>
          </a:xfrm>
          <a:prstGeom prst="rect">
            <a:avLst/>
          </a:prstGeom>
          <a:ln>
            <a:noFill/>
          </a:ln>
        </p:spPr>
      </p:pic>
      <p:sp>
        <p:nvSpPr>
          <p:cNvPr id="196"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Subscription Data</a:t>
            </a:r>
            <a:endParaRPr b="0" lang="en-US" sz="4900" spc="-1" strike="noStrike">
              <a:latin typeface="Arial"/>
            </a:endParaRPr>
          </a:p>
        </p:txBody>
      </p:sp>
      <p:sp>
        <p:nvSpPr>
          <p:cNvPr id="197" name="CustomShape 3"/>
          <p:cNvSpPr/>
          <p:nvPr/>
        </p:nvSpPr>
        <p:spPr>
          <a:xfrm>
            <a:off x="365760" y="1463040"/>
            <a:ext cx="274176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Recurring charge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Months active*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Active subscribers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Unique subscribers</a:t>
            </a:r>
            <a:endParaRPr b="0" lang="en-US" sz="1800" spc="-1" strike="noStrike">
              <a:latin typeface="Arial"/>
            </a:endParaRPr>
          </a:p>
        </p:txBody>
      </p:sp>
      <p:sp>
        <p:nvSpPr>
          <p:cNvPr id="198" name="CustomShape 4"/>
          <p:cNvSpPr/>
          <p:nvPr/>
        </p:nvSpPr>
        <p:spPr>
          <a:xfrm>
            <a:off x="182880" y="182880"/>
            <a:ext cx="210168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199" name="" descr=""/>
          <p:cNvPicPr/>
          <p:nvPr/>
        </p:nvPicPr>
        <p:blipFill>
          <a:blip r:embed="rId2"/>
          <a:stretch/>
        </p:blipFill>
        <p:spPr>
          <a:xfrm>
            <a:off x="5760720" y="2011680"/>
            <a:ext cx="3987720" cy="2925000"/>
          </a:xfrm>
          <a:prstGeom prst="rect">
            <a:avLst/>
          </a:prstGeom>
          <a:ln>
            <a:noFill/>
          </a:ln>
        </p:spPr>
      </p:pic>
      <p:pic>
        <p:nvPicPr>
          <p:cNvPr id="200" name="" descr=""/>
          <p:cNvPicPr/>
          <p:nvPr/>
        </p:nvPicPr>
        <p:blipFill>
          <a:blip r:embed="rId3"/>
          <a:stretch/>
        </p:blipFill>
        <p:spPr>
          <a:xfrm>
            <a:off x="3677040" y="2671200"/>
            <a:ext cx="1259640" cy="125964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60000" y="301320"/>
            <a:ext cx="9357480" cy="956160"/>
          </a:xfrm>
          <a:prstGeom prst="rect">
            <a:avLst/>
          </a:prstGeom>
          <a:noFill/>
          <a:ln>
            <a:noFill/>
          </a:ln>
        </p:spPr>
        <p:style>
          <a:lnRef idx="0"/>
          <a:fillRef idx="0"/>
          <a:effectRef idx="0"/>
          <a:fontRef idx="minor"/>
        </p:style>
      </p:sp>
      <p:pic>
        <p:nvPicPr>
          <p:cNvPr id="202" name="Picture 89_11" descr=""/>
          <p:cNvPicPr/>
          <p:nvPr/>
        </p:nvPicPr>
        <p:blipFill>
          <a:blip r:embed="rId1"/>
          <a:stretch/>
        </p:blipFill>
        <p:spPr>
          <a:xfrm>
            <a:off x="8930160" y="274320"/>
            <a:ext cx="943200" cy="943200"/>
          </a:xfrm>
          <a:prstGeom prst="rect">
            <a:avLst/>
          </a:prstGeom>
          <a:ln>
            <a:noFill/>
          </a:ln>
        </p:spPr>
      </p:pic>
      <p:sp>
        <p:nvSpPr>
          <p:cNvPr id="203"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Equipment Data</a:t>
            </a:r>
            <a:endParaRPr b="0" lang="en-US" sz="4900" spc="-1" strike="noStrike">
              <a:latin typeface="Arial"/>
            </a:endParaRPr>
          </a:p>
        </p:txBody>
      </p:sp>
      <p:sp>
        <p:nvSpPr>
          <p:cNvPr id="204" name="CustomShape 3"/>
          <p:cNvSpPr/>
          <p:nvPr/>
        </p:nvSpPr>
        <p:spPr>
          <a:xfrm>
            <a:off x="365760" y="1463040"/>
            <a:ext cx="274176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Set price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Phones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Models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Equipment days*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Refurbished*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Web capability</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yes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no</a:t>
            </a:r>
            <a:endParaRPr b="0" lang="en-US" sz="1800" spc="-1" strike="noStrike">
              <a:latin typeface="Arial"/>
            </a:endParaRPr>
          </a:p>
        </p:txBody>
      </p:sp>
      <p:sp>
        <p:nvSpPr>
          <p:cNvPr id="205" name="CustomShape 4"/>
          <p:cNvSpPr/>
          <p:nvPr/>
        </p:nvSpPr>
        <p:spPr>
          <a:xfrm>
            <a:off x="182880" y="182880"/>
            <a:ext cx="210168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06" name="" descr=""/>
          <p:cNvPicPr/>
          <p:nvPr/>
        </p:nvPicPr>
        <p:blipFill>
          <a:blip r:embed="rId2"/>
          <a:stretch/>
        </p:blipFill>
        <p:spPr>
          <a:xfrm>
            <a:off x="2753280" y="2103120"/>
            <a:ext cx="3463560" cy="2568600"/>
          </a:xfrm>
          <a:prstGeom prst="rect">
            <a:avLst/>
          </a:prstGeom>
          <a:ln>
            <a:noFill/>
          </a:ln>
        </p:spPr>
      </p:pic>
      <p:pic>
        <p:nvPicPr>
          <p:cNvPr id="207" name="" descr=""/>
          <p:cNvPicPr/>
          <p:nvPr/>
        </p:nvPicPr>
        <p:blipFill>
          <a:blip r:embed="rId3"/>
          <a:stretch/>
        </p:blipFill>
        <p:spPr>
          <a:xfrm>
            <a:off x="6405120" y="2103120"/>
            <a:ext cx="3452760" cy="25592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645920" y="301320"/>
            <a:ext cx="6307920" cy="956160"/>
          </a:xfrm>
          <a:prstGeom prst="rect">
            <a:avLst/>
          </a:prstGeom>
          <a:noFill/>
          <a:ln>
            <a:noFill/>
          </a:ln>
        </p:spPr>
        <p:style>
          <a:lnRef idx="0"/>
          <a:fillRef idx="0"/>
          <a:effectRef idx="0"/>
          <a:fontRef idx="minor"/>
        </p:style>
      </p:sp>
      <p:pic>
        <p:nvPicPr>
          <p:cNvPr id="209" name="Picture 89_12" descr=""/>
          <p:cNvPicPr/>
          <p:nvPr/>
        </p:nvPicPr>
        <p:blipFill>
          <a:blip r:embed="rId1"/>
          <a:stretch/>
        </p:blipFill>
        <p:spPr>
          <a:xfrm>
            <a:off x="8930160" y="274320"/>
            <a:ext cx="943200" cy="943200"/>
          </a:xfrm>
          <a:prstGeom prst="rect">
            <a:avLst/>
          </a:prstGeom>
          <a:ln>
            <a:noFill/>
          </a:ln>
        </p:spPr>
      </p:pic>
      <p:sp>
        <p:nvSpPr>
          <p:cNvPr id="210" name="CustomShape 2"/>
          <p:cNvSpPr/>
          <p:nvPr/>
        </p:nvSpPr>
        <p:spPr>
          <a:xfrm>
            <a:off x="529560" y="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Service Data</a:t>
            </a:r>
            <a:endParaRPr b="0" lang="en-US" sz="4900" spc="-1" strike="noStrike">
              <a:latin typeface="Arial"/>
            </a:endParaRPr>
          </a:p>
        </p:txBody>
      </p:sp>
      <p:sp>
        <p:nvSpPr>
          <p:cNvPr id="211" name="CustomShape 3"/>
          <p:cNvSpPr/>
          <p:nvPr/>
        </p:nvSpPr>
        <p:spPr>
          <a:xfrm>
            <a:off x="365760" y="1463040"/>
            <a:ext cx="310752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Referrals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offers accepted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Retention call made*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Orders by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Responds to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Unsubscribed from mail</a:t>
            </a:r>
            <a:endParaRPr b="0" lang="en-US" sz="1800" spc="-1" strike="noStrike">
              <a:latin typeface="Arial"/>
            </a:endParaRPr>
          </a:p>
        </p:txBody>
      </p:sp>
      <p:sp>
        <p:nvSpPr>
          <p:cNvPr id="212" name="CustomShape 4"/>
          <p:cNvSpPr/>
          <p:nvPr/>
        </p:nvSpPr>
        <p:spPr>
          <a:xfrm>
            <a:off x="182880" y="182880"/>
            <a:ext cx="2101680" cy="856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13" name="" descr=""/>
          <p:cNvPicPr/>
          <p:nvPr/>
        </p:nvPicPr>
        <p:blipFill>
          <a:blip r:embed="rId2"/>
          <a:stretch/>
        </p:blipFill>
        <p:spPr>
          <a:xfrm>
            <a:off x="4937760" y="1280160"/>
            <a:ext cx="3290760" cy="1656720"/>
          </a:xfrm>
          <a:prstGeom prst="rect">
            <a:avLst/>
          </a:prstGeom>
          <a:ln>
            <a:noFill/>
          </a:ln>
        </p:spPr>
      </p:pic>
      <p:pic>
        <p:nvPicPr>
          <p:cNvPr id="214" name="" descr=""/>
          <p:cNvPicPr/>
          <p:nvPr/>
        </p:nvPicPr>
        <p:blipFill>
          <a:blip r:embed="rId3"/>
          <a:stretch/>
        </p:blipFill>
        <p:spPr>
          <a:xfrm>
            <a:off x="5244840" y="3114000"/>
            <a:ext cx="3534120" cy="261216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5" name="CustomShape 1"/>
          <p:cNvSpPr/>
          <p:nvPr/>
        </p:nvSpPr>
        <p:spPr>
          <a:xfrm>
            <a:off x="365760" y="4023360"/>
            <a:ext cx="9357480" cy="3381840"/>
          </a:xfrm>
          <a:prstGeom prst="rect">
            <a:avLst/>
          </a:prstGeom>
          <a:noFill/>
          <a:ln>
            <a:noFill/>
          </a:ln>
        </p:spPr>
        <p:style>
          <a:lnRef idx="0"/>
          <a:fillRef idx="0"/>
          <a:effectRef idx="0"/>
          <a:fontRef idx="minor"/>
        </p:style>
      </p:sp>
      <p:sp>
        <p:nvSpPr>
          <p:cNvPr id="216" name="CustomShape 2"/>
          <p:cNvSpPr/>
          <p:nvPr/>
        </p:nvSpPr>
        <p:spPr>
          <a:xfrm>
            <a:off x="360000" y="5220000"/>
            <a:ext cx="9357480" cy="1977480"/>
          </a:xfrm>
          <a:prstGeom prst="rect">
            <a:avLst/>
          </a:prstGeom>
          <a:noFill/>
          <a:ln>
            <a:noFill/>
          </a:ln>
        </p:spPr>
        <p:style>
          <a:lnRef idx="0"/>
          <a:fillRef idx="0"/>
          <a:effectRef idx="0"/>
          <a:fontRef idx="minor"/>
        </p:style>
      </p:sp>
      <p:sp>
        <p:nvSpPr>
          <p:cNvPr id="217" name="CustomShape 3"/>
          <p:cNvSpPr/>
          <p:nvPr/>
        </p:nvSpPr>
        <p:spPr>
          <a:xfrm>
            <a:off x="2236320" y="4015080"/>
            <a:ext cx="693972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Preparation</a:t>
            </a:r>
            <a:endParaRPr b="0" lang="en-US" sz="5400" spc="-1" strike="noStrike">
              <a:latin typeface="Arial"/>
            </a:endParaRPr>
          </a:p>
        </p:txBody>
      </p:sp>
      <p:pic>
        <p:nvPicPr>
          <p:cNvPr id="218" name="Picture 89_6" descr=""/>
          <p:cNvPicPr/>
          <p:nvPr/>
        </p:nvPicPr>
        <p:blipFill>
          <a:blip r:embed="rId1"/>
          <a:stretch/>
        </p:blipFill>
        <p:spPr>
          <a:xfrm>
            <a:off x="8930160" y="274320"/>
            <a:ext cx="943200" cy="943200"/>
          </a:xfrm>
          <a:prstGeom prst="rect">
            <a:avLst/>
          </a:prstGeom>
          <a:ln>
            <a:noFill/>
          </a:ln>
        </p:spPr>
      </p:pic>
      <p:pic>
        <p:nvPicPr>
          <p:cNvPr id="219" name="" descr=""/>
          <p:cNvPicPr/>
          <p:nvPr/>
        </p:nvPicPr>
        <p:blipFill>
          <a:blip r:embed="rId2"/>
          <a:stretch/>
        </p:blipFill>
        <p:spPr>
          <a:xfrm>
            <a:off x="3566160" y="522000"/>
            <a:ext cx="3107520" cy="3042720"/>
          </a:xfrm>
          <a:prstGeom prst="rect">
            <a:avLst/>
          </a:prstGeom>
          <a:ln>
            <a:noFill/>
          </a:ln>
        </p:spPr>
      </p:pic>
      <p:sp>
        <p:nvSpPr>
          <p:cNvPr id="220" name="Line 4"/>
          <p:cNvSpPr/>
          <p:nvPr/>
        </p:nvSpPr>
        <p:spPr>
          <a:xfrm>
            <a:off x="4572000" y="8229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3</a:t>
            </a:r>
            <a:endParaRPr b="0" lang="en-US" sz="1800" spc="-1" strike="noStrike">
              <a:latin typeface="Arial"/>
            </a:endParaRPr>
          </a:p>
        </p:txBody>
      </p:sp>
      <p:sp>
        <p:nvSpPr>
          <p:cNvPr id="221" name="CustomShape 5"/>
          <p:cNvSpPr/>
          <p:nvPr/>
        </p:nvSpPr>
        <p:spPr>
          <a:xfrm>
            <a:off x="3357720" y="5128560"/>
            <a:ext cx="3656520" cy="2094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Reading/Cleaning Data </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Handling Missing Values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Dimensionality Reduction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Feature Engineering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Usage/Subscription PCA</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Low Minutes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Area Code → Region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CustomShape 1"/>
          <p:cNvSpPr/>
          <p:nvPr/>
        </p:nvSpPr>
        <p:spPr>
          <a:xfrm>
            <a:off x="360000" y="301320"/>
            <a:ext cx="9357480" cy="956160"/>
          </a:xfrm>
          <a:prstGeom prst="rect">
            <a:avLst/>
          </a:prstGeom>
          <a:noFill/>
          <a:ln>
            <a:noFill/>
          </a:ln>
        </p:spPr>
        <p:style>
          <a:lnRef idx="0"/>
          <a:fillRef idx="0"/>
          <a:effectRef idx="0"/>
          <a:fontRef idx="minor"/>
        </p:style>
      </p:sp>
      <p:pic>
        <p:nvPicPr>
          <p:cNvPr id="223" name="Picture 89_14" descr=""/>
          <p:cNvPicPr/>
          <p:nvPr/>
        </p:nvPicPr>
        <p:blipFill>
          <a:blip r:embed="rId1"/>
          <a:stretch/>
        </p:blipFill>
        <p:spPr>
          <a:xfrm>
            <a:off x="8930160" y="274320"/>
            <a:ext cx="943200" cy="943200"/>
          </a:xfrm>
          <a:prstGeom prst="rect">
            <a:avLst/>
          </a:prstGeom>
          <a:ln>
            <a:noFill/>
          </a:ln>
        </p:spPr>
      </p:pic>
      <p:sp>
        <p:nvSpPr>
          <p:cNvPr id="224"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Reading/Cleaning Data</a:t>
            </a:r>
            <a:endParaRPr b="0" lang="en-US" sz="4900" spc="-1" strike="noStrike">
              <a:latin typeface="Arial"/>
            </a:endParaRPr>
          </a:p>
        </p:txBody>
      </p:sp>
      <p:sp>
        <p:nvSpPr>
          <p:cNvPr id="225" name="CustomShape 3"/>
          <p:cNvSpPr/>
          <p:nvPr/>
        </p:nvSpPr>
        <p:spPr>
          <a:xfrm>
            <a:off x="731520" y="2103120"/>
            <a:ext cx="8685360" cy="319896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000000"/>
                </a:solidFill>
                <a:highlight>
                  <a:srgbClr val="ffffff"/>
                </a:highlight>
                <a:latin typeface="Noto Sans Regular"/>
                <a:ea typeface="DejaVu Sans"/>
              </a:rPr>
              <a:t>Step 1 - Read source data from .csv file</a:t>
            </a:r>
            <a:endParaRPr b="0" lang="en-US" sz="2200" spc="-1" strike="noStrike">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2 - Rename ‘Column 45’ to ‘PRZM_NUM’</a:t>
            </a:r>
            <a:endParaRPr b="0" lang="en-US" sz="2200" spc="-1" strike="noStrike">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3 - Create factor and integer fields from CHURN</a:t>
            </a:r>
            <a:endParaRPr b="0" lang="en-US" sz="2200" spc="-1" strike="noStrike">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4 - Create categorical fields for marital status, occupation, and location type (PRZM)</a:t>
            </a:r>
            <a:endParaRPr b="0" lang="en-US" sz="2200" spc="-1" strike="noStrike">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5 - Drop redundant columns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60000" y="301320"/>
            <a:ext cx="9357480" cy="956160"/>
          </a:xfrm>
          <a:prstGeom prst="rect">
            <a:avLst/>
          </a:prstGeom>
          <a:noFill/>
          <a:ln>
            <a:noFill/>
          </a:ln>
        </p:spPr>
        <p:style>
          <a:lnRef idx="0"/>
          <a:fillRef idx="0"/>
          <a:effectRef idx="0"/>
          <a:fontRef idx="minor"/>
        </p:style>
      </p:sp>
      <p:pic>
        <p:nvPicPr>
          <p:cNvPr id="227" name="Picture 89_16" descr=""/>
          <p:cNvPicPr/>
          <p:nvPr/>
        </p:nvPicPr>
        <p:blipFill>
          <a:blip r:embed="rId1"/>
          <a:stretch/>
        </p:blipFill>
        <p:spPr>
          <a:xfrm>
            <a:off x="8930160" y="274320"/>
            <a:ext cx="943200" cy="943200"/>
          </a:xfrm>
          <a:prstGeom prst="rect">
            <a:avLst/>
          </a:prstGeom>
          <a:ln>
            <a:noFill/>
          </a:ln>
        </p:spPr>
      </p:pic>
      <p:sp>
        <p:nvSpPr>
          <p:cNvPr id="228"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Handling Missing Values</a:t>
            </a:r>
            <a:endParaRPr b="0" lang="en-US" sz="4900" spc="-1" strike="noStrike">
              <a:latin typeface="Arial"/>
            </a:endParaRPr>
          </a:p>
        </p:txBody>
      </p:sp>
      <p:sp>
        <p:nvSpPr>
          <p:cNvPr id="229" name="CustomShape 3"/>
          <p:cNvSpPr/>
          <p:nvPr/>
        </p:nvSpPr>
        <p:spPr>
          <a:xfrm>
            <a:off x="365760" y="1920240"/>
            <a:ext cx="3107520" cy="30160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non-null values</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REVENUE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MOU</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RECCHRGE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DIRECTAS</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OVERAGE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ROAM</a:t>
            </a:r>
            <a:endParaRPr b="0" lang="en-US" sz="1400" spc="-1" strike="noStrike">
              <a:latin typeface="Arial"/>
            </a:endParaRPr>
          </a:p>
        </p:txBody>
      </p:sp>
      <p:sp>
        <p:nvSpPr>
          <p:cNvPr id="230" name="CustomShape 4"/>
          <p:cNvSpPr/>
          <p:nvPr/>
        </p:nvSpPr>
        <p:spPr>
          <a:xfrm>
            <a:off x="4297680" y="1920240"/>
            <a:ext cx="3107520" cy="44791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non-zero values</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AGE1</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AGE2</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INCOME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SETPRC</a:t>
            </a:r>
            <a:endParaRPr b="0" lang="en-US" sz="1400" spc="-1" strike="noStrike">
              <a:latin typeface="Arial"/>
            </a:endParaRPr>
          </a:p>
        </p:txBody>
      </p:sp>
      <p:sp>
        <p:nvSpPr>
          <p:cNvPr id="231" name="CustomShape 5"/>
          <p:cNvSpPr/>
          <p:nvPr/>
        </p:nvSpPr>
        <p:spPr>
          <a:xfrm>
            <a:off x="8321040" y="1920240"/>
            <a:ext cx="1187280" cy="28332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zero</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CHANGEM</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360000" y="301320"/>
            <a:ext cx="9357480" cy="956160"/>
          </a:xfrm>
          <a:prstGeom prst="rect">
            <a:avLst/>
          </a:prstGeom>
          <a:noFill/>
          <a:ln>
            <a:noFill/>
          </a:ln>
        </p:spPr>
        <p:style>
          <a:lnRef idx="0"/>
          <a:fillRef idx="0"/>
          <a:effectRef idx="0"/>
          <a:fontRef idx="minor"/>
        </p:style>
      </p:sp>
      <p:pic>
        <p:nvPicPr>
          <p:cNvPr id="233" name="Picture 89_17" descr=""/>
          <p:cNvPicPr/>
          <p:nvPr/>
        </p:nvPicPr>
        <p:blipFill>
          <a:blip r:embed="rId1"/>
          <a:stretch/>
        </p:blipFill>
        <p:spPr>
          <a:xfrm>
            <a:off x="8930160" y="274320"/>
            <a:ext cx="943200" cy="943200"/>
          </a:xfrm>
          <a:prstGeom prst="rect">
            <a:avLst/>
          </a:prstGeom>
          <a:ln>
            <a:noFill/>
          </a:ln>
        </p:spPr>
      </p:pic>
      <p:sp>
        <p:nvSpPr>
          <p:cNvPr id="234"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Dimensionality Reduction</a:t>
            </a:r>
            <a:endParaRPr b="0" lang="en-US" sz="4900" spc="-1" strike="noStrike">
              <a:latin typeface="Arial"/>
            </a:endParaRPr>
          </a:p>
        </p:txBody>
      </p:sp>
      <p:sp>
        <p:nvSpPr>
          <p:cNvPr id="235" name="CustomShape 3"/>
          <p:cNvSpPr/>
          <p:nvPr/>
        </p:nvSpPr>
        <p:spPr>
          <a:xfrm>
            <a:off x="640080" y="1188720"/>
            <a:ext cx="8776800" cy="19195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000" spc="-1" strike="noStrike">
                <a:solidFill>
                  <a:srgbClr val="000000"/>
                </a:solidFill>
                <a:highlight>
                  <a:srgbClr val="ffffff"/>
                </a:highlight>
                <a:latin typeface="Noto Sans Regular"/>
                <a:ea typeface="DejaVu Sans"/>
              </a:rPr>
              <a:t>Principal Component Analysis (PCA)</a:t>
            </a:r>
            <a:endParaRPr b="0" lang="en-US" sz="2000" spc="-1" strike="noStrike">
              <a:latin typeface="Arial"/>
            </a:endParaRPr>
          </a:p>
          <a:p>
            <a:pPr lvl="1" marL="432000" indent="-21492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Combines information from multiple variables into a single value</a:t>
            </a:r>
            <a:endParaRPr b="0" lang="en-US" sz="1300" spc="-1" strike="noStrike">
              <a:latin typeface="Arial"/>
            </a:endParaRPr>
          </a:p>
          <a:p>
            <a:pPr lvl="1" marL="432000" indent="-21492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Can quantify differences between types of customers and their experiences</a:t>
            </a:r>
            <a:endParaRPr b="0" lang="en-US" sz="1300" spc="-1" strike="noStrike">
              <a:latin typeface="Arial"/>
            </a:endParaRPr>
          </a:p>
          <a:p>
            <a:pPr lvl="1" marL="432000" indent="-21492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Example: type of equipment</a:t>
            </a:r>
            <a:endParaRPr b="0" lang="en-US" sz="1300" spc="-1" strike="noStrike">
              <a:latin typeface="Arial"/>
            </a:endParaRPr>
          </a:p>
          <a:p>
            <a:pPr lvl="1" marL="432000" indent="-21492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The combined information may be a better predictor of churn than any of the attributes individually</a:t>
            </a:r>
            <a:endParaRPr b="0" lang="en-US" sz="1300" spc="-1" strike="noStrike">
              <a:latin typeface="Arial"/>
            </a:endParaRPr>
          </a:p>
        </p:txBody>
      </p:sp>
      <p:pic>
        <p:nvPicPr>
          <p:cNvPr id="236" name="" descr=""/>
          <p:cNvPicPr/>
          <p:nvPr/>
        </p:nvPicPr>
        <p:blipFill>
          <a:blip r:embed="rId2"/>
          <a:stretch/>
        </p:blipFill>
        <p:spPr>
          <a:xfrm>
            <a:off x="5387760" y="4596840"/>
            <a:ext cx="4303800" cy="741600"/>
          </a:xfrm>
          <a:prstGeom prst="rect">
            <a:avLst/>
          </a:prstGeom>
          <a:ln>
            <a:noFill/>
          </a:ln>
        </p:spPr>
      </p:pic>
      <p:pic>
        <p:nvPicPr>
          <p:cNvPr id="237" name="" descr=""/>
          <p:cNvPicPr/>
          <p:nvPr/>
        </p:nvPicPr>
        <p:blipFill>
          <a:blip r:embed="rId3"/>
          <a:stretch/>
        </p:blipFill>
        <p:spPr>
          <a:xfrm>
            <a:off x="987120" y="3229560"/>
            <a:ext cx="3218040" cy="2713320"/>
          </a:xfrm>
          <a:prstGeom prst="rect">
            <a:avLst/>
          </a:prstGeom>
          <a:ln>
            <a:noFill/>
          </a:ln>
        </p:spPr>
      </p:pic>
      <p:sp>
        <p:nvSpPr>
          <p:cNvPr id="238" name="CustomShape 4"/>
          <p:cNvSpPr/>
          <p:nvPr/>
        </p:nvSpPr>
        <p:spPr>
          <a:xfrm>
            <a:off x="5387760" y="3657600"/>
            <a:ext cx="1187640" cy="1454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a:solidFill>
                  <a:srgbClr val="000000"/>
                </a:solidFill>
                <a:latin typeface="Arial"/>
                <a:ea typeface="DejaVu Sans"/>
              </a:rPr>
              <a:t>Expensive, refurbished phones with recent/multiple replacements</a:t>
            </a:r>
            <a:endParaRPr b="0" lang="en-US" sz="1200" spc="-1" strike="noStrike">
              <a:latin typeface="Arial"/>
            </a:endParaRPr>
          </a:p>
          <a:p>
            <a:pPr>
              <a:lnSpc>
                <a:spcPct val="100000"/>
              </a:lnSpc>
            </a:pPr>
            <a:endParaRPr b="0" lang="en-US" sz="1200" spc="-1" strike="noStrike">
              <a:latin typeface="Arial"/>
            </a:endParaRPr>
          </a:p>
        </p:txBody>
      </p:sp>
      <p:sp>
        <p:nvSpPr>
          <p:cNvPr id="239" name="CustomShape 5"/>
          <p:cNvSpPr/>
          <p:nvPr/>
        </p:nvSpPr>
        <p:spPr>
          <a:xfrm>
            <a:off x="8537040" y="3648960"/>
            <a:ext cx="1187640" cy="111312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1200" spc="-1" strike="noStrike">
                <a:solidFill>
                  <a:srgbClr val="000000"/>
                </a:solidFill>
                <a:latin typeface="Arial"/>
                <a:ea typeface="DejaVu Sans"/>
              </a:rPr>
              <a:t>One or few good, cheap phones that have lasted a long time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360000" y="301320"/>
            <a:ext cx="9357480" cy="956160"/>
          </a:xfrm>
          <a:prstGeom prst="rect">
            <a:avLst/>
          </a:prstGeom>
          <a:noFill/>
          <a:ln>
            <a:noFill/>
          </a:ln>
        </p:spPr>
        <p:style>
          <a:lnRef idx="0"/>
          <a:fillRef idx="0"/>
          <a:effectRef idx="0"/>
          <a:fontRef idx="minor"/>
        </p:style>
      </p:sp>
      <p:pic>
        <p:nvPicPr>
          <p:cNvPr id="129" name="Picture 89_1" descr=""/>
          <p:cNvPicPr/>
          <p:nvPr/>
        </p:nvPicPr>
        <p:blipFill>
          <a:blip r:embed="rId1"/>
          <a:stretch/>
        </p:blipFill>
        <p:spPr>
          <a:xfrm>
            <a:off x="8930160" y="274320"/>
            <a:ext cx="943200" cy="943200"/>
          </a:xfrm>
          <a:prstGeom prst="rect">
            <a:avLst/>
          </a:prstGeom>
          <a:ln>
            <a:noFill/>
          </a:ln>
        </p:spPr>
      </p:pic>
      <p:sp>
        <p:nvSpPr>
          <p:cNvPr id="130"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Agenda</a:t>
            </a:r>
            <a:endParaRPr b="0" lang="en-US" sz="4900" spc="-1" strike="noStrike">
              <a:latin typeface="Arial"/>
            </a:endParaRPr>
          </a:p>
        </p:txBody>
      </p:sp>
      <p:sp>
        <p:nvSpPr>
          <p:cNvPr id="131" name="CustomShape 3"/>
          <p:cNvSpPr/>
          <p:nvPr/>
        </p:nvSpPr>
        <p:spPr>
          <a:xfrm>
            <a:off x="1271880" y="1930680"/>
            <a:ext cx="2658960" cy="2882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000000"/>
                </a:solidFill>
                <a:highlight>
                  <a:srgbClr val="ffffff"/>
                </a:highlight>
                <a:uFillTx/>
                <a:latin typeface="Noto Sans Regular"/>
                <a:ea typeface="DejaVu Sans"/>
              </a:rPr>
              <a:t>CRISP-DM Phases</a:t>
            </a:r>
            <a:endParaRPr b="0" lang="en-US" sz="22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1. Business Understanding</a:t>
            </a:r>
            <a:endParaRPr b="0" lang="en-US" sz="14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2. Data Understanding</a:t>
            </a:r>
            <a:endParaRPr b="0" lang="en-US" sz="14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3. Data Preparation</a:t>
            </a:r>
            <a:endParaRPr b="0" lang="en-US" sz="14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4. Modeling</a:t>
            </a:r>
            <a:endParaRPr b="0" lang="en-US" sz="14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5. Evaluation</a:t>
            </a:r>
            <a:endParaRPr b="0" lang="en-US" sz="1400" spc="-1" strike="noStrike">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6. Deployment</a:t>
            </a:r>
            <a:endParaRPr b="0" lang="en-US" sz="1400" spc="-1" strike="noStrike">
              <a:latin typeface="Arial"/>
            </a:endParaRPr>
          </a:p>
        </p:txBody>
      </p:sp>
      <p:pic>
        <p:nvPicPr>
          <p:cNvPr id="132" name="" descr=""/>
          <p:cNvPicPr/>
          <p:nvPr/>
        </p:nvPicPr>
        <p:blipFill>
          <a:blip r:embed="rId2"/>
          <a:stretch/>
        </p:blipFill>
        <p:spPr>
          <a:xfrm>
            <a:off x="5328720" y="1562760"/>
            <a:ext cx="3564720" cy="34902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360000" y="301320"/>
            <a:ext cx="9357480" cy="956160"/>
          </a:xfrm>
          <a:prstGeom prst="rect">
            <a:avLst/>
          </a:prstGeom>
          <a:noFill/>
          <a:ln>
            <a:noFill/>
          </a:ln>
        </p:spPr>
        <p:style>
          <a:lnRef idx="0"/>
          <a:fillRef idx="0"/>
          <a:effectRef idx="0"/>
          <a:fontRef idx="minor"/>
        </p:style>
      </p:sp>
      <p:pic>
        <p:nvPicPr>
          <p:cNvPr id="241" name="Picture 89_22" descr=""/>
          <p:cNvPicPr/>
          <p:nvPr/>
        </p:nvPicPr>
        <p:blipFill>
          <a:blip r:embed="rId1"/>
          <a:stretch/>
        </p:blipFill>
        <p:spPr>
          <a:xfrm>
            <a:off x="8930160" y="274320"/>
            <a:ext cx="943200" cy="943200"/>
          </a:xfrm>
          <a:prstGeom prst="rect">
            <a:avLst/>
          </a:prstGeom>
          <a:ln>
            <a:noFill/>
          </a:ln>
        </p:spPr>
      </p:pic>
      <p:sp>
        <p:nvSpPr>
          <p:cNvPr id="242" name="CustomShape 2"/>
          <p:cNvSpPr/>
          <p:nvPr/>
        </p:nvSpPr>
        <p:spPr>
          <a:xfrm>
            <a:off x="0" y="18000"/>
            <a:ext cx="9070200" cy="1535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Usage/Subscription PCA</a:t>
            </a:r>
            <a:endParaRPr b="0" lang="en-US" sz="2400" spc="-1" strike="noStrike">
              <a:latin typeface="Arial"/>
            </a:endParaRPr>
          </a:p>
        </p:txBody>
      </p:sp>
      <p:sp>
        <p:nvSpPr>
          <p:cNvPr id="243" name="CustomShape 3"/>
          <p:cNvSpPr/>
          <p:nvPr/>
        </p:nvSpPr>
        <p:spPr>
          <a:xfrm>
            <a:off x="274320" y="1555920"/>
            <a:ext cx="9600120" cy="1186200"/>
          </a:xfrm>
          <a:prstGeom prst="rect">
            <a:avLst/>
          </a:prstGeom>
          <a:noFill/>
          <a:ln>
            <a:noFill/>
          </a:ln>
        </p:spPr>
        <p:style>
          <a:lnRef idx="0"/>
          <a:fillRef idx="0"/>
          <a:effectRef idx="0"/>
          <a:fontRef idx="minor"/>
        </p:style>
        <p:txBody>
          <a:bodyPr lIns="90000" rIns="90000" tIns="45000" bIns="45000">
            <a:noAutofit/>
          </a:bodyPr>
          <a:p>
            <a:pPr marL="216000" indent="-214920">
              <a:lnSpc>
                <a:spcPct val="100000"/>
              </a:lnSpc>
              <a:buClr>
                <a:srgbClr val="000000"/>
              </a:buClr>
              <a:buSzPct val="45000"/>
              <a:buFont typeface="Wingdings" charset="2"/>
              <a:buChar char=""/>
            </a:pPr>
            <a:r>
              <a:rPr b="0" lang="en-US" sz="1300" spc="-1" strike="noStrike">
                <a:solidFill>
                  <a:srgbClr val="000000"/>
                </a:solidFill>
                <a:latin typeface="Noto Sans Regular"/>
                <a:ea typeface="DejaVu Sans"/>
              </a:rPr>
              <a:t>Describes the relationship between a customer’s base recurring charge, their usage such as roaming and overage, and their overall monthly cost</a:t>
            </a:r>
            <a:endParaRPr b="0" lang="en-US" sz="1300" spc="-1" strike="noStrike">
              <a:latin typeface="Arial"/>
            </a:endParaRPr>
          </a:p>
          <a:p>
            <a:pPr>
              <a:lnSpc>
                <a:spcPct val="100000"/>
              </a:lnSpc>
            </a:pPr>
            <a:endParaRPr b="0" lang="en-US" sz="1300" spc="-1" strike="noStrike">
              <a:latin typeface="Arial"/>
            </a:endParaRPr>
          </a:p>
          <a:p>
            <a:pPr marL="216000" indent="-214920">
              <a:lnSpc>
                <a:spcPct val="100000"/>
              </a:lnSpc>
              <a:buClr>
                <a:srgbClr val="000000"/>
              </a:buClr>
              <a:buSzPct val="45000"/>
              <a:buFont typeface="Wingdings" charset="2"/>
              <a:buChar char=""/>
            </a:pPr>
            <a:r>
              <a:rPr b="0" lang="en-US" sz="1300" spc="-1" strike="noStrike">
                <a:solidFill>
                  <a:srgbClr val="000000"/>
                </a:solidFill>
                <a:latin typeface="Noto Sans Regular"/>
                <a:ea typeface="DejaVu Sans"/>
              </a:rPr>
              <a:t>Customers with a negative value for this principal component are incurring fees that cause their low recurring charge to balloon into a higher monthly cost, and are more likely to churn </a:t>
            </a:r>
            <a:endParaRPr b="0" lang="en-US" sz="1300" spc="-1" strike="noStrike">
              <a:latin typeface="Arial"/>
            </a:endParaRPr>
          </a:p>
        </p:txBody>
      </p:sp>
      <p:pic>
        <p:nvPicPr>
          <p:cNvPr id="244" name="" descr=""/>
          <p:cNvPicPr/>
          <p:nvPr/>
        </p:nvPicPr>
        <p:blipFill>
          <a:blip r:embed="rId2"/>
          <a:stretch/>
        </p:blipFill>
        <p:spPr>
          <a:xfrm>
            <a:off x="4010400" y="3132000"/>
            <a:ext cx="5132520" cy="2627640"/>
          </a:xfrm>
          <a:prstGeom prst="rect">
            <a:avLst/>
          </a:prstGeom>
          <a:ln>
            <a:noFill/>
          </a:ln>
        </p:spPr>
      </p:pic>
      <p:pic>
        <p:nvPicPr>
          <p:cNvPr id="245" name="" descr=""/>
          <p:cNvPicPr/>
          <p:nvPr/>
        </p:nvPicPr>
        <p:blipFill>
          <a:blip r:embed="rId3"/>
          <a:stretch/>
        </p:blipFill>
        <p:spPr>
          <a:xfrm>
            <a:off x="1263600" y="2967120"/>
            <a:ext cx="1989720" cy="31078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360000" y="301320"/>
            <a:ext cx="9357480" cy="956160"/>
          </a:xfrm>
          <a:prstGeom prst="rect">
            <a:avLst/>
          </a:prstGeom>
          <a:noFill/>
          <a:ln>
            <a:noFill/>
          </a:ln>
        </p:spPr>
        <p:style>
          <a:lnRef idx="0"/>
          <a:fillRef idx="0"/>
          <a:effectRef idx="0"/>
          <a:fontRef idx="minor"/>
        </p:style>
      </p:sp>
      <p:pic>
        <p:nvPicPr>
          <p:cNvPr id="247" name="Picture 89_24" descr=""/>
          <p:cNvPicPr/>
          <p:nvPr/>
        </p:nvPicPr>
        <p:blipFill>
          <a:blip r:embed="rId1"/>
          <a:stretch/>
        </p:blipFill>
        <p:spPr>
          <a:xfrm>
            <a:off x="8930160" y="274320"/>
            <a:ext cx="943200" cy="943200"/>
          </a:xfrm>
          <a:prstGeom prst="rect">
            <a:avLst/>
          </a:prstGeom>
          <a:ln>
            <a:noFill/>
          </a:ln>
        </p:spPr>
      </p:pic>
      <p:sp>
        <p:nvSpPr>
          <p:cNvPr id="248" name="CustomShape 2"/>
          <p:cNvSpPr/>
          <p:nvPr/>
        </p:nvSpPr>
        <p:spPr>
          <a:xfrm>
            <a:off x="0" y="18000"/>
            <a:ext cx="9070200" cy="1535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Low Minutes</a:t>
            </a:r>
            <a:endParaRPr b="0" lang="en-US" sz="2400" spc="-1" strike="noStrike">
              <a:latin typeface="Arial"/>
            </a:endParaRPr>
          </a:p>
        </p:txBody>
      </p:sp>
      <p:sp>
        <p:nvSpPr>
          <p:cNvPr id="249" name="CustomShape 3"/>
          <p:cNvSpPr/>
          <p:nvPr/>
        </p:nvSpPr>
        <p:spPr>
          <a:xfrm>
            <a:off x="5636520" y="1952640"/>
            <a:ext cx="4022280" cy="319896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1600" spc="-1" strike="noStrike">
                <a:solidFill>
                  <a:srgbClr val="000000"/>
                </a:solidFill>
                <a:highlight>
                  <a:srgbClr val="ffffff"/>
                </a:highlight>
                <a:latin typeface="Noto Sans Regular"/>
                <a:ea typeface="DejaVu Sans"/>
              </a:rPr>
              <a:t>Customers with few monthly minutes are more likely to churn</a:t>
            </a:r>
            <a:endParaRPr b="0" lang="en-US" sz="1600" spc="-1" strike="noStrike">
              <a:latin typeface="Arial"/>
            </a:endParaRPr>
          </a:p>
          <a:p>
            <a:pPr>
              <a:lnSpc>
                <a:spcPct val="100000"/>
              </a:lnSpc>
              <a:spcAft>
                <a:spcPts val="1414"/>
              </a:spcAft>
            </a:pPr>
            <a:endParaRPr b="0" lang="en-US" sz="1600" spc="-1" strike="noStrike">
              <a:latin typeface="Arial"/>
            </a:endParaRPr>
          </a:p>
          <a:p>
            <a:pPr>
              <a:lnSpc>
                <a:spcPct val="100000"/>
              </a:lnSpc>
              <a:spcAft>
                <a:spcPts val="1414"/>
              </a:spcAft>
            </a:pPr>
            <a:r>
              <a:rPr b="0" lang="en-US" sz="1600" spc="-1" strike="noStrike">
                <a:solidFill>
                  <a:srgbClr val="000000"/>
                </a:solidFill>
                <a:highlight>
                  <a:srgbClr val="ffffff"/>
                </a:highlight>
                <a:latin typeface="Noto Sans Regular"/>
                <a:ea typeface="DejaVu Sans"/>
              </a:rPr>
              <a:t>Derived Attribute:</a:t>
            </a:r>
            <a:endParaRPr b="0" lang="en-US" sz="1600" spc="-1" strike="noStrike">
              <a:latin typeface="Arial"/>
            </a:endParaRPr>
          </a:p>
          <a:p>
            <a:pPr marL="216000" indent="-214920">
              <a:lnSpc>
                <a:spcPct val="100000"/>
              </a:lnSpc>
              <a:spcAft>
                <a:spcPts val="1414"/>
              </a:spcAft>
              <a:buClr>
                <a:srgbClr val="2c3e50"/>
              </a:buClr>
              <a:buFont typeface="Wingdings" charset="2"/>
              <a:buChar char=""/>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Monthly minutes below 220</a:t>
            </a:r>
            <a:endParaRPr b="0" lang="en-US" sz="1600" spc="-1" strike="noStrike">
              <a:latin typeface="Arial"/>
            </a:endParaRPr>
          </a:p>
          <a:p>
            <a:pPr>
              <a:lnSpc>
                <a:spcPct val="100000"/>
              </a:lnSpc>
              <a:spcAft>
                <a:spcPts val="1414"/>
              </a:spcAft>
            </a:pPr>
            <a:endParaRPr b="0" lang="en-US" sz="1600" spc="-1" strike="noStrike">
              <a:latin typeface="Arial"/>
            </a:endParaRPr>
          </a:p>
          <a:p>
            <a:pPr>
              <a:lnSpc>
                <a:spcPct val="100000"/>
              </a:lnSpc>
              <a:spcAft>
                <a:spcPts val="1414"/>
              </a:spcAft>
            </a:pPr>
            <a:r>
              <a:rPr b="0" lang="en-US" sz="1600" spc="-1" strike="noStrike">
                <a:solidFill>
                  <a:srgbClr val="000000"/>
                </a:solidFill>
                <a:highlight>
                  <a:srgbClr val="ffffff"/>
                </a:highlight>
                <a:latin typeface="Noto Sans Regular"/>
                <a:ea typeface="DejaVu Sans"/>
              </a:rPr>
              <a:t>This binary factor is a better predictor than minutes alone because it is a strong signal to the model that the customer is likely to churn</a:t>
            </a:r>
            <a:endParaRPr b="0" lang="en-US" sz="1600" spc="-1" strike="noStrike">
              <a:latin typeface="Arial"/>
            </a:endParaRPr>
          </a:p>
        </p:txBody>
      </p:sp>
      <p:pic>
        <p:nvPicPr>
          <p:cNvPr id="250" name="" descr=""/>
          <p:cNvPicPr/>
          <p:nvPr/>
        </p:nvPicPr>
        <p:blipFill>
          <a:blip r:embed="rId2"/>
          <a:stretch/>
        </p:blipFill>
        <p:spPr>
          <a:xfrm>
            <a:off x="640080" y="1939320"/>
            <a:ext cx="4599000" cy="3656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360000" y="301320"/>
            <a:ext cx="9357480" cy="956160"/>
          </a:xfrm>
          <a:prstGeom prst="rect">
            <a:avLst/>
          </a:prstGeom>
          <a:noFill/>
          <a:ln>
            <a:noFill/>
          </a:ln>
        </p:spPr>
        <p:style>
          <a:lnRef idx="0"/>
          <a:fillRef idx="0"/>
          <a:effectRef idx="0"/>
          <a:fontRef idx="minor"/>
        </p:style>
      </p:sp>
      <p:pic>
        <p:nvPicPr>
          <p:cNvPr id="252" name="Picture 89_13" descr=""/>
          <p:cNvPicPr/>
          <p:nvPr/>
        </p:nvPicPr>
        <p:blipFill>
          <a:blip r:embed="rId1"/>
          <a:stretch/>
        </p:blipFill>
        <p:spPr>
          <a:xfrm>
            <a:off x="8930160" y="274320"/>
            <a:ext cx="943200" cy="943200"/>
          </a:xfrm>
          <a:prstGeom prst="rect">
            <a:avLst/>
          </a:prstGeom>
          <a:ln>
            <a:noFill/>
          </a:ln>
        </p:spPr>
      </p:pic>
      <p:sp>
        <p:nvSpPr>
          <p:cNvPr id="253" name="CustomShape 2"/>
          <p:cNvSpPr/>
          <p:nvPr/>
        </p:nvSpPr>
        <p:spPr>
          <a:xfrm>
            <a:off x="0" y="18000"/>
            <a:ext cx="9070200" cy="15350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Area Code → Region</a:t>
            </a:r>
            <a:endParaRPr b="0" lang="en-US" sz="2400" spc="-1" strike="noStrike">
              <a:latin typeface="Arial"/>
            </a:endParaRPr>
          </a:p>
        </p:txBody>
      </p:sp>
      <p:sp>
        <p:nvSpPr>
          <p:cNvPr id="254" name="CustomShape 3"/>
          <p:cNvSpPr/>
          <p:nvPr/>
        </p:nvSpPr>
        <p:spPr>
          <a:xfrm>
            <a:off x="182880" y="1610280"/>
            <a:ext cx="9691560" cy="1057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solidFill>
                  <a:srgbClr val="000000"/>
                </a:solidFill>
                <a:latin typeface="Arial"/>
                <a:ea typeface="DejaVu Sans"/>
              </a:rPr>
              <a:t>Communications Services Area (CSA)</a:t>
            </a:r>
            <a:endParaRPr b="0" lang="en-US" sz="2200" spc="-1" strike="noStrike">
              <a:latin typeface="Arial"/>
            </a:endParaRPr>
          </a:p>
          <a:p>
            <a:pPr>
              <a:lnSpc>
                <a:spcPct val="100000"/>
              </a:lnSpc>
            </a:pPr>
            <a:r>
              <a:rPr b="0" lang="en-US" sz="1800" spc="-1" strike="noStrike">
                <a:solidFill>
                  <a:srgbClr val="000000"/>
                </a:solidFill>
                <a:latin typeface="Arial"/>
                <a:ea typeface="DejaVu Sans"/>
              </a:rPr>
              <a:t>	</a:t>
            </a:r>
            <a:r>
              <a:rPr b="0" lang="en-US" sz="1400" spc="-1" strike="noStrike">
                <a:solidFill>
                  <a:srgbClr val="000000"/>
                </a:solidFill>
                <a:latin typeface="Arial"/>
                <a:ea typeface="DejaVu Sans"/>
              </a:rPr>
              <a:t>- Encodes the customer’s area code, city, and major metropolitan area</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Enables derived attributes such as State and Region of the US</a:t>
            </a:r>
            <a:endParaRPr b="0" lang="en-US" sz="1400" spc="-1" strike="noStrike">
              <a:latin typeface="Arial"/>
            </a:endParaRPr>
          </a:p>
        </p:txBody>
      </p:sp>
      <p:pic>
        <p:nvPicPr>
          <p:cNvPr id="255" name="" descr=""/>
          <p:cNvPicPr/>
          <p:nvPr/>
        </p:nvPicPr>
        <p:blipFill>
          <a:blip r:embed="rId2"/>
          <a:stretch/>
        </p:blipFill>
        <p:spPr>
          <a:xfrm>
            <a:off x="7589520" y="1585440"/>
            <a:ext cx="1865520" cy="1522440"/>
          </a:xfrm>
          <a:prstGeom prst="rect">
            <a:avLst/>
          </a:prstGeom>
          <a:ln>
            <a:noFill/>
          </a:ln>
        </p:spPr>
      </p:pic>
      <p:sp>
        <p:nvSpPr>
          <p:cNvPr id="256" name="CustomShape 4"/>
          <p:cNvSpPr/>
          <p:nvPr/>
        </p:nvSpPr>
        <p:spPr>
          <a:xfrm>
            <a:off x="6035040" y="2286000"/>
            <a:ext cx="3565080" cy="136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Metropolitan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Area</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City</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Area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Code</a:t>
            </a:r>
            <a:endParaRPr b="0" lang="en-US" sz="1800" spc="-1" strike="noStrike">
              <a:latin typeface="Arial"/>
            </a:endParaRPr>
          </a:p>
        </p:txBody>
      </p:sp>
      <p:pic>
        <p:nvPicPr>
          <p:cNvPr id="257" name="" descr=""/>
          <p:cNvPicPr/>
          <p:nvPr/>
        </p:nvPicPr>
        <p:blipFill>
          <a:blip r:embed="rId3"/>
          <a:stretch/>
        </p:blipFill>
        <p:spPr>
          <a:xfrm>
            <a:off x="658800" y="2992320"/>
            <a:ext cx="5649480" cy="293328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CustomShape 1"/>
          <p:cNvSpPr/>
          <p:nvPr/>
        </p:nvSpPr>
        <p:spPr>
          <a:xfrm>
            <a:off x="365760" y="4023360"/>
            <a:ext cx="9357480" cy="3381840"/>
          </a:xfrm>
          <a:prstGeom prst="rect">
            <a:avLst/>
          </a:prstGeom>
          <a:noFill/>
          <a:ln>
            <a:noFill/>
          </a:ln>
        </p:spPr>
        <p:style>
          <a:lnRef idx="0"/>
          <a:fillRef idx="0"/>
          <a:effectRef idx="0"/>
          <a:fontRef idx="minor"/>
        </p:style>
      </p:sp>
      <p:sp>
        <p:nvSpPr>
          <p:cNvPr id="259" name="CustomShape 2"/>
          <p:cNvSpPr/>
          <p:nvPr/>
        </p:nvSpPr>
        <p:spPr>
          <a:xfrm>
            <a:off x="360000" y="5220000"/>
            <a:ext cx="9357480" cy="1977480"/>
          </a:xfrm>
          <a:prstGeom prst="rect">
            <a:avLst/>
          </a:prstGeom>
          <a:noFill/>
          <a:ln>
            <a:noFill/>
          </a:ln>
        </p:spPr>
        <p:style>
          <a:lnRef idx="0"/>
          <a:fillRef idx="0"/>
          <a:effectRef idx="0"/>
          <a:fontRef idx="minor"/>
        </p:style>
      </p:sp>
      <p:sp>
        <p:nvSpPr>
          <p:cNvPr id="260" name="CustomShape 3"/>
          <p:cNvSpPr/>
          <p:nvPr/>
        </p:nvSpPr>
        <p:spPr>
          <a:xfrm>
            <a:off x="3607920" y="4101480"/>
            <a:ext cx="324864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Modeling</a:t>
            </a:r>
            <a:endParaRPr b="0" lang="en-US" sz="5400" spc="-1" strike="noStrike">
              <a:latin typeface="Arial"/>
            </a:endParaRPr>
          </a:p>
        </p:txBody>
      </p:sp>
      <p:pic>
        <p:nvPicPr>
          <p:cNvPr id="261" name="Picture 89_18" descr=""/>
          <p:cNvPicPr/>
          <p:nvPr/>
        </p:nvPicPr>
        <p:blipFill>
          <a:blip r:embed="rId1"/>
          <a:stretch/>
        </p:blipFill>
        <p:spPr>
          <a:xfrm>
            <a:off x="8930160" y="274320"/>
            <a:ext cx="943200" cy="943200"/>
          </a:xfrm>
          <a:prstGeom prst="rect">
            <a:avLst/>
          </a:prstGeom>
          <a:ln>
            <a:noFill/>
          </a:ln>
        </p:spPr>
      </p:pic>
      <p:pic>
        <p:nvPicPr>
          <p:cNvPr id="262" name="" descr=""/>
          <p:cNvPicPr/>
          <p:nvPr/>
        </p:nvPicPr>
        <p:blipFill>
          <a:blip r:embed="rId2"/>
          <a:stretch/>
        </p:blipFill>
        <p:spPr>
          <a:xfrm>
            <a:off x="3566160" y="522000"/>
            <a:ext cx="3107520" cy="3042720"/>
          </a:xfrm>
          <a:prstGeom prst="rect">
            <a:avLst/>
          </a:prstGeom>
          <a:ln>
            <a:noFill/>
          </a:ln>
        </p:spPr>
      </p:pic>
      <p:sp>
        <p:nvSpPr>
          <p:cNvPr id="263" name="Line 4"/>
          <p:cNvSpPr/>
          <p:nvPr/>
        </p:nvSpPr>
        <p:spPr>
          <a:xfrm>
            <a:off x="4572000" y="12801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4</a:t>
            </a:r>
            <a:endParaRPr b="0" lang="en-US" sz="1800" spc="-1" strike="noStrike">
              <a:latin typeface="Arial"/>
            </a:endParaRPr>
          </a:p>
        </p:txBody>
      </p:sp>
      <p:sp>
        <p:nvSpPr>
          <p:cNvPr id="264" name="CustomShape 5"/>
          <p:cNvSpPr/>
          <p:nvPr/>
        </p:nvSpPr>
        <p:spPr>
          <a:xfrm>
            <a:off x="3840480" y="5577840"/>
            <a:ext cx="2905920" cy="12790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Feature Selection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Upsampling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Regularization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Logistic Regression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360000" y="301320"/>
            <a:ext cx="9357480" cy="956160"/>
          </a:xfrm>
          <a:prstGeom prst="rect">
            <a:avLst/>
          </a:prstGeom>
          <a:noFill/>
          <a:ln>
            <a:noFill/>
          </a:ln>
        </p:spPr>
        <p:style>
          <a:lnRef idx="0"/>
          <a:fillRef idx="0"/>
          <a:effectRef idx="0"/>
          <a:fontRef idx="minor"/>
        </p:style>
      </p:sp>
      <p:pic>
        <p:nvPicPr>
          <p:cNvPr id="266" name="Picture 89_21" descr=""/>
          <p:cNvPicPr/>
          <p:nvPr/>
        </p:nvPicPr>
        <p:blipFill>
          <a:blip r:embed="rId1"/>
          <a:stretch/>
        </p:blipFill>
        <p:spPr>
          <a:xfrm>
            <a:off x="8930160" y="274320"/>
            <a:ext cx="943200" cy="943200"/>
          </a:xfrm>
          <a:prstGeom prst="rect">
            <a:avLst/>
          </a:prstGeom>
          <a:ln>
            <a:noFill/>
          </a:ln>
        </p:spPr>
      </p:pic>
      <p:sp>
        <p:nvSpPr>
          <p:cNvPr id="267" name="CustomShape 2"/>
          <p:cNvSpPr/>
          <p:nvPr/>
        </p:nvSpPr>
        <p:spPr>
          <a:xfrm>
            <a:off x="0" y="68400"/>
            <a:ext cx="9070200" cy="13525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Selection</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&amp; Association with Churn (+/-)</a:t>
            </a:r>
            <a:endParaRPr b="0" lang="en-US" sz="2400" spc="-1" strike="noStrike">
              <a:latin typeface="Arial"/>
            </a:endParaRPr>
          </a:p>
        </p:txBody>
      </p:sp>
      <p:sp>
        <p:nvSpPr>
          <p:cNvPr id="268" name="CustomShape 3"/>
          <p:cNvSpPr/>
          <p:nvPr/>
        </p:nvSpPr>
        <p:spPr>
          <a:xfrm>
            <a:off x="4846320" y="1828800"/>
            <a:ext cx="4113720" cy="420516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000000"/>
                </a:solidFill>
                <a:highlight>
                  <a:srgbClr val="ffffff"/>
                </a:highlight>
                <a:uFillTx/>
                <a:latin typeface="Noto Sans Regular"/>
                <a:ea typeface="DejaVu Sans"/>
              </a:rPr>
              <a:t>Derived Inputs</a:t>
            </a:r>
            <a:endParaRPr b="0" lang="en-US" sz="2200" spc="-1" strike="noStrike">
              <a:latin typeface="Arial"/>
            </a:endParaRPr>
          </a:p>
          <a:p>
            <a:pPr algn="ctr">
              <a:lnSpc>
                <a:spcPct val="100000"/>
              </a:lnSpc>
              <a:spcAft>
                <a:spcPts val="1414"/>
              </a:spcAft>
            </a:pPr>
            <a:endParaRPr b="0" lang="en-US" sz="22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Usage Principal Component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Low minutes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Region East, SE, or SW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Region North or South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Credit rating DE or GY (-)</a:t>
            </a:r>
            <a:endParaRPr b="0" lang="en-US" sz="1600" spc="-1" strike="noStrike">
              <a:latin typeface="Arial"/>
            </a:endParaRPr>
          </a:p>
        </p:txBody>
      </p:sp>
      <p:sp>
        <p:nvSpPr>
          <p:cNvPr id="269" name="CustomShape 4"/>
          <p:cNvSpPr/>
          <p:nvPr/>
        </p:nvSpPr>
        <p:spPr>
          <a:xfrm>
            <a:off x="548640" y="1828800"/>
            <a:ext cx="4113720" cy="420516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000000"/>
                </a:solidFill>
                <a:highlight>
                  <a:srgbClr val="ffffff"/>
                </a:highlight>
                <a:uFillTx/>
                <a:latin typeface="Noto Sans Regular"/>
                <a:ea typeface="DejaVu Sans"/>
              </a:rPr>
              <a:t>Source Data Inputs</a:t>
            </a:r>
            <a:endParaRPr b="0" lang="en-US" sz="2200" spc="-1" strike="noStrike">
              <a:latin typeface="Arial"/>
            </a:endParaRPr>
          </a:p>
          <a:p>
            <a:pPr algn="ctr">
              <a:lnSpc>
                <a:spcPct val="100000"/>
              </a:lnSpc>
              <a:spcAft>
                <a:spcPts val="1414"/>
              </a:spcAft>
            </a:pPr>
            <a:endParaRPr b="0" lang="en-US" sz="22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Change in minutes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Retention call made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Location type – Town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Known traveler (-)</a:t>
            </a:r>
            <a:endParaRPr b="0" lang="en-US" sz="1600" spc="-1" strike="noStrike">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Children (-)</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360000" y="301320"/>
            <a:ext cx="9357480" cy="956160"/>
          </a:xfrm>
          <a:prstGeom prst="rect">
            <a:avLst/>
          </a:prstGeom>
          <a:noFill/>
          <a:ln>
            <a:noFill/>
          </a:ln>
        </p:spPr>
        <p:style>
          <a:lnRef idx="0"/>
          <a:fillRef idx="0"/>
          <a:effectRef idx="0"/>
          <a:fontRef idx="minor"/>
        </p:style>
      </p:sp>
      <p:pic>
        <p:nvPicPr>
          <p:cNvPr id="271" name="Picture 89_27" descr=""/>
          <p:cNvPicPr/>
          <p:nvPr/>
        </p:nvPicPr>
        <p:blipFill>
          <a:blip r:embed="rId1"/>
          <a:stretch/>
        </p:blipFill>
        <p:spPr>
          <a:xfrm>
            <a:off x="8930160" y="274320"/>
            <a:ext cx="943200" cy="943200"/>
          </a:xfrm>
          <a:prstGeom prst="rect">
            <a:avLst/>
          </a:prstGeom>
          <a:ln>
            <a:noFill/>
          </a:ln>
        </p:spPr>
      </p:pic>
      <p:sp>
        <p:nvSpPr>
          <p:cNvPr id="272"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Upsampling</a:t>
            </a:r>
            <a:endParaRPr b="0" lang="en-US" sz="4900" spc="-1" strike="noStrike">
              <a:latin typeface="Arial"/>
            </a:endParaRPr>
          </a:p>
        </p:txBody>
      </p:sp>
      <p:sp>
        <p:nvSpPr>
          <p:cNvPr id="273" name="CustomShape 3"/>
          <p:cNvSpPr/>
          <p:nvPr/>
        </p:nvSpPr>
        <p:spPr>
          <a:xfrm>
            <a:off x="257760" y="1446480"/>
            <a:ext cx="9508680" cy="2392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Technique to handle imbalanced target data in predictive modeling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With only 31% of customers churning in the source data, the model would be very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reluctant to predict that anyone is likely to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Upsampling duplicates randomly selected observations of the minority class so that the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ratio of churn and no churn is closer to a 50/50 split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The final proportion in the training data set of this model is 44% churn / 56% no churn</a:t>
            </a:r>
            <a:endParaRPr b="0" lang="en-US" sz="1800" spc="-1" strike="noStrike">
              <a:latin typeface="Arial"/>
            </a:endParaRPr>
          </a:p>
        </p:txBody>
      </p:sp>
      <p:pic>
        <p:nvPicPr>
          <p:cNvPr id="274" name="" descr=""/>
          <p:cNvPicPr/>
          <p:nvPr/>
        </p:nvPicPr>
        <p:blipFill>
          <a:blip r:embed="rId2"/>
          <a:stretch/>
        </p:blipFill>
        <p:spPr>
          <a:xfrm>
            <a:off x="3931920" y="4176000"/>
            <a:ext cx="1663920" cy="1675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360000" y="301320"/>
            <a:ext cx="9357480" cy="956160"/>
          </a:xfrm>
          <a:prstGeom prst="rect">
            <a:avLst/>
          </a:prstGeom>
          <a:noFill/>
          <a:ln>
            <a:noFill/>
          </a:ln>
        </p:spPr>
        <p:style>
          <a:lnRef idx="0"/>
          <a:fillRef idx="0"/>
          <a:effectRef idx="0"/>
          <a:fontRef idx="minor"/>
        </p:style>
      </p:sp>
      <p:pic>
        <p:nvPicPr>
          <p:cNvPr id="276" name="Picture 89_28" descr=""/>
          <p:cNvPicPr/>
          <p:nvPr/>
        </p:nvPicPr>
        <p:blipFill>
          <a:blip r:embed="rId1"/>
          <a:stretch/>
        </p:blipFill>
        <p:spPr>
          <a:xfrm>
            <a:off x="8930160" y="274320"/>
            <a:ext cx="943200" cy="943200"/>
          </a:xfrm>
          <a:prstGeom prst="rect">
            <a:avLst/>
          </a:prstGeom>
          <a:ln>
            <a:noFill/>
          </a:ln>
        </p:spPr>
      </p:pic>
      <p:sp>
        <p:nvSpPr>
          <p:cNvPr id="277"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Regularization</a:t>
            </a:r>
            <a:endParaRPr b="0" lang="en-US" sz="4900" spc="-1" strike="noStrike">
              <a:latin typeface="Arial"/>
            </a:endParaRPr>
          </a:p>
        </p:txBody>
      </p:sp>
      <p:sp>
        <p:nvSpPr>
          <p:cNvPr id="278" name="CustomShape 3"/>
          <p:cNvSpPr/>
          <p:nvPr/>
        </p:nvSpPr>
        <p:spPr>
          <a:xfrm>
            <a:off x="257760" y="1446480"/>
            <a:ext cx="9508680" cy="341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Technique to improve the generalizability of the model and prevent overfitting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Standard logistic regression formulas simply minimize log loss, or the difference between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the actual observations and the likelihoods that it predicts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Regularization adds a term that penalizes complexity in addition to inaccuracy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Two Regularization Strategies</a:t>
            </a:r>
            <a:endParaRPr b="0" lang="en-US" sz="1800" spc="-1" strike="noStrike">
              <a:latin typeface="Arial"/>
            </a:endParaRPr>
          </a:p>
          <a:p>
            <a:pPr>
              <a:lnSpc>
                <a:spcPct val="100000"/>
              </a:lnSpc>
            </a:pPr>
            <a:endParaRPr b="0" lang="en-US" sz="1800" spc="-1" strike="noStrike">
              <a:latin typeface="Arial"/>
            </a:endParaRPr>
          </a:p>
          <a:p>
            <a:pPr lvl="2" marL="648000" indent="-21492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Ridge → drives coefficients towards zero</a:t>
            </a:r>
            <a:endParaRPr b="0" lang="en-US" sz="1800" spc="-1" strike="noStrike">
              <a:latin typeface="Arial"/>
            </a:endParaRPr>
          </a:p>
          <a:p>
            <a:pPr lvl="2" marL="648000" indent="-214920">
              <a:lnSpc>
                <a:spcPct val="100000"/>
              </a:lnSpc>
              <a:buClr>
                <a:srgbClr val="000000"/>
              </a:buClr>
              <a:buSzPct val="45000"/>
              <a:buFont typeface="Wingdings" charset="2"/>
              <a:buChar char=""/>
            </a:pPr>
            <a:r>
              <a:rPr b="0" lang="en-US" sz="1800" spc="-1" strike="noStrike">
                <a:solidFill>
                  <a:srgbClr val="000000"/>
                </a:solidFill>
                <a:latin typeface="Arial"/>
                <a:ea typeface="Noto Sans CJK SC"/>
              </a:rPr>
              <a:t>Lasso → sets less-important coefficients to zero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Optimal split of ridge/lasso regularization determined by cross-validation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CustomShape 1"/>
          <p:cNvSpPr/>
          <p:nvPr/>
        </p:nvSpPr>
        <p:spPr>
          <a:xfrm>
            <a:off x="360000" y="301320"/>
            <a:ext cx="9357480" cy="956160"/>
          </a:xfrm>
          <a:prstGeom prst="rect">
            <a:avLst/>
          </a:prstGeom>
          <a:noFill/>
          <a:ln>
            <a:noFill/>
          </a:ln>
        </p:spPr>
        <p:style>
          <a:lnRef idx="0"/>
          <a:fillRef idx="0"/>
          <a:effectRef idx="0"/>
          <a:fontRef idx="minor"/>
        </p:style>
      </p:sp>
      <p:pic>
        <p:nvPicPr>
          <p:cNvPr id="280" name="Picture 89_26" descr=""/>
          <p:cNvPicPr/>
          <p:nvPr/>
        </p:nvPicPr>
        <p:blipFill>
          <a:blip r:embed="rId1"/>
          <a:stretch/>
        </p:blipFill>
        <p:spPr>
          <a:xfrm>
            <a:off x="8930160" y="274320"/>
            <a:ext cx="943200" cy="943200"/>
          </a:xfrm>
          <a:prstGeom prst="rect">
            <a:avLst/>
          </a:prstGeom>
          <a:ln>
            <a:noFill/>
          </a:ln>
        </p:spPr>
      </p:pic>
      <p:sp>
        <p:nvSpPr>
          <p:cNvPr id="281"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Logistic Regression</a:t>
            </a:r>
            <a:endParaRPr b="0" lang="en-US" sz="4900" spc="-1" strike="noStrike">
              <a:latin typeface="Arial"/>
            </a:endParaRPr>
          </a:p>
        </p:txBody>
      </p:sp>
      <p:sp>
        <p:nvSpPr>
          <p:cNvPr id="282" name="CustomShape 3"/>
          <p:cNvSpPr/>
          <p:nvPr/>
        </p:nvSpPr>
        <p:spPr>
          <a:xfrm>
            <a:off x="274320" y="1554480"/>
            <a:ext cx="9508680" cy="1124280"/>
          </a:xfrm>
          <a:prstGeom prst="rect">
            <a:avLst/>
          </a:prstGeom>
          <a:noFill/>
          <a:ln>
            <a:noFill/>
          </a:ln>
        </p:spPr>
        <p:style>
          <a:lnRef idx="0"/>
          <a:fillRef idx="0"/>
          <a:effectRef idx="0"/>
          <a:fontRef idx="minor"/>
        </p:style>
        <p:txBody>
          <a:bodyPr lIns="90000" rIns="90000" tIns="45000" bIns="45000">
            <a:noAutofit/>
          </a:bodyPr>
          <a:p>
            <a:pPr>
              <a:lnSpc>
                <a:spcPct val="100000"/>
              </a:lnSpc>
              <a:spcAft>
                <a:spcPts val="1414"/>
              </a:spcAft>
            </a:pPr>
            <a:r>
              <a:rPr b="0" lang="en-US" sz="2200" spc="-1" strike="noStrike" u="sng">
                <a:solidFill>
                  <a:srgbClr val="000000"/>
                </a:solidFill>
                <a:highlight>
                  <a:srgbClr val="ffffff"/>
                </a:highlight>
                <a:uFillTx/>
                <a:latin typeface="Noto Sans Regular"/>
                <a:ea typeface="DejaVu Sans"/>
              </a:rPr>
              <a:t>Formula</a:t>
            </a:r>
            <a:endParaRPr b="0" lang="en-US" sz="2200" spc="-1" strike="noStrike">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CHURN_TARGET ~ CHANGEM + RETCALL + PRIZMTWN + TRAVEL + CHILDREN + USAGEPC2 + MOU_low  + CSA_region_SEW + CSA_region_NS + CREDITDEGY</a:t>
            </a:r>
            <a:endParaRPr b="0" lang="en-US" sz="1800" spc="-1" strike="noStrike">
              <a:latin typeface="Arial"/>
            </a:endParaRPr>
          </a:p>
        </p:txBody>
      </p:sp>
      <p:pic>
        <p:nvPicPr>
          <p:cNvPr id="283" name="" descr=""/>
          <p:cNvPicPr/>
          <p:nvPr/>
        </p:nvPicPr>
        <p:blipFill>
          <a:blip r:embed="rId2"/>
          <a:stretch/>
        </p:blipFill>
        <p:spPr>
          <a:xfrm>
            <a:off x="2129400" y="2819520"/>
            <a:ext cx="5824800" cy="294012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4" name="CustomShape 1"/>
          <p:cNvSpPr/>
          <p:nvPr/>
        </p:nvSpPr>
        <p:spPr>
          <a:xfrm>
            <a:off x="365760" y="4023360"/>
            <a:ext cx="9357480" cy="3381840"/>
          </a:xfrm>
          <a:prstGeom prst="rect">
            <a:avLst/>
          </a:prstGeom>
          <a:noFill/>
          <a:ln>
            <a:noFill/>
          </a:ln>
        </p:spPr>
        <p:style>
          <a:lnRef idx="0"/>
          <a:fillRef idx="0"/>
          <a:effectRef idx="0"/>
          <a:fontRef idx="minor"/>
        </p:style>
      </p:sp>
      <p:sp>
        <p:nvSpPr>
          <p:cNvPr id="285" name="CustomShape 2"/>
          <p:cNvSpPr/>
          <p:nvPr/>
        </p:nvSpPr>
        <p:spPr>
          <a:xfrm>
            <a:off x="360000" y="5220000"/>
            <a:ext cx="9357480" cy="1977480"/>
          </a:xfrm>
          <a:prstGeom prst="rect">
            <a:avLst/>
          </a:prstGeom>
          <a:noFill/>
          <a:ln>
            <a:noFill/>
          </a:ln>
        </p:spPr>
        <p:style>
          <a:lnRef idx="0"/>
          <a:fillRef idx="0"/>
          <a:effectRef idx="0"/>
          <a:fontRef idx="minor"/>
        </p:style>
      </p:sp>
      <p:sp>
        <p:nvSpPr>
          <p:cNvPr id="286" name="CustomShape 3"/>
          <p:cNvSpPr/>
          <p:nvPr/>
        </p:nvSpPr>
        <p:spPr>
          <a:xfrm>
            <a:off x="3310920" y="4116600"/>
            <a:ext cx="398016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Evaluation</a:t>
            </a:r>
            <a:endParaRPr b="0" lang="en-US" sz="5400" spc="-1" strike="noStrike">
              <a:latin typeface="Arial"/>
            </a:endParaRPr>
          </a:p>
        </p:txBody>
      </p:sp>
      <p:pic>
        <p:nvPicPr>
          <p:cNvPr id="287" name="Picture 89_19" descr=""/>
          <p:cNvPicPr/>
          <p:nvPr/>
        </p:nvPicPr>
        <p:blipFill>
          <a:blip r:embed="rId1"/>
          <a:stretch/>
        </p:blipFill>
        <p:spPr>
          <a:xfrm>
            <a:off x="8930160" y="274320"/>
            <a:ext cx="943200" cy="943200"/>
          </a:xfrm>
          <a:prstGeom prst="rect">
            <a:avLst/>
          </a:prstGeom>
          <a:ln>
            <a:noFill/>
          </a:ln>
        </p:spPr>
      </p:pic>
      <p:pic>
        <p:nvPicPr>
          <p:cNvPr id="288" name="" descr=""/>
          <p:cNvPicPr/>
          <p:nvPr/>
        </p:nvPicPr>
        <p:blipFill>
          <a:blip r:embed="rId2"/>
          <a:stretch/>
        </p:blipFill>
        <p:spPr>
          <a:xfrm>
            <a:off x="3566160" y="522000"/>
            <a:ext cx="3107520" cy="3042720"/>
          </a:xfrm>
          <a:prstGeom prst="rect">
            <a:avLst/>
          </a:prstGeom>
          <a:ln>
            <a:noFill/>
          </a:ln>
        </p:spPr>
      </p:pic>
      <p:sp>
        <p:nvSpPr>
          <p:cNvPr id="289" name="Line 4"/>
          <p:cNvSpPr/>
          <p:nvPr/>
        </p:nvSpPr>
        <p:spPr>
          <a:xfrm>
            <a:off x="3749040" y="21031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5</a:t>
            </a:r>
            <a:endParaRPr b="0" lang="en-US" sz="1800" spc="-1" strike="noStrike">
              <a:latin typeface="Arial"/>
            </a:endParaRPr>
          </a:p>
        </p:txBody>
      </p:sp>
      <p:sp>
        <p:nvSpPr>
          <p:cNvPr id="290" name="CustomShape 5"/>
          <p:cNvSpPr/>
          <p:nvPr/>
        </p:nvSpPr>
        <p:spPr>
          <a:xfrm>
            <a:off x="3421440" y="5623920"/>
            <a:ext cx="3479040" cy="1415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Correlation &amp; Collinearity</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Model Results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Performance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Expectations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60000" y="301320"/>
            <a:ext cx="9357480" cy="956160"/>
          </a:xfrm>
          <a:prstGeom prst="rect">
            <a:avLst/>
          </a:prstGeom>
          <a:noFill/>
          <a:ln>
            <a:noFill/>
          </a:ln>
        </p:spPr>
        <p:style>
          <a:lnRef idx="0"/>
          <a:fillRef idx="0"/>
          <a:effectRef idx="0"/>
          <a:fontRef idx="minor"/>
        </p:style>
      </p:sp>
      <p:pic>
        <p:nvPicPr>
          <p:cNvPr id="292" name="Picture 89_5" descr=""/>
          <p:cNvPicPr/>
          <p:nvPr/>
        </p:nvPicPr>
        <p:blipFill>
          <a:blip r:embed="rId1"/>
          <a:stretch/>
        </p:blipFill>
        <p:spPr>
          <a:xfrm>
            <a:off x="8930160" y="274320"/>
            <a:ext cx="943200" cy="943200"/>
          </a:xfrm>
          <a:prstGeom prst="rect">
            <a:avLst/>
          </a:prstGeom>
          <a:ln>
            <a:noFill/>
          </a:ln>
        </p:spPr>
      </p:pic>
      <p:sp>
        <p:nvSpPr>
          <p:cNvPr id="293"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Correlation &amp; Collinearity</a:t>
            </a:r>
            <a:endParaRPr b="0" lang="en-US" sz="4900" spc="-1" strike="noStrike">
              <a:latin typeface="Arial"/>
            </a:endParaRPr>
          </a:p>
        </p:txBody>
      </p:sp>
      <p:sp>
        <p:nvSpPr>
          <p:cNvPr id="294" name="CustomShape 3"/>
          <p:cNvSpPr/>
          <p:nvPr/>
        </p:nvSpPr>
        <p:spPr>
          <a:xfrm>
            <a:off x="731520" y="2103120"/>
            <a:ext cx="4296240" cy="3198960"/>
          </a:xfrm>
          <a:prstGeom prst="rect">
            <a:avLst/>
          </a:prstGeom>
          <a:noFill/>
          <a:ln>
            <a:noFill/>
          </a:ln>
        </p:spPr>
        <p:style>
          <a:lnRef idx="0"/>
          <a:fillRef idx="0"/>
          <a:effectRef idx="0"/>
          <a:fontRef idx="minor"/>
        </p:style>
      </p:sp>
      <p:pic>
        <p:nvPicPr>
          <p:cNvPr id="295" name="" descr=""/>
          <p:cNvPicPr/>
          <p:nvPr/>
        </p:nvPicPr>
        <p:blipFill>
          <a:blip r:embed="rId2"/>
          <a:stretch/>
        </p:blipFill>
        <p:spPr>
          <a:xfrm>
            <a:off x="714600" y="2011680"/>
            <a:ext cx="4313520" cy="3656160"/>
          </a:xfrm>
          <a:prstGeom prst="rect">
            <a:avLst/>
          </a:prstGeom>
          <a:ln>
            <a:noFill/>
          </a:ln>
        </p:spPr>
      </p:pic>
      <p:pic>
        <p:nvPicPr>
          <p:cNvPr id="296" name="" descr=""/>
          <p:cNvPicPr/>
          <p:nvPr/>
        </p:nvPicPr>
        <p:blipFill>
          <a:blip r:embed="rId3"/>
          <a:stretch/>
        </p:blipFill>
        <p:spPr>
          <a:xfrm>
            <a:off x="5612400" y="2549160"/>
            <a:ext cx="4170600" cy="2570400"/>
          </a:xfrm>
          <a:prstGeom prst="rect">
            <a:avLst/>
          </a:prstGeom>
          <a:ln>
            <a:noFill/>
          </a:ln>
        </p:spPr>
      </p:pic>
      <p:sp>
        <p:nvSpPr>
          <p:cNvPr id="297" name="CustomShape 4"/>
          <p:cNvSpPr/>
          <p:nvPr/>
        </p:nvSpPr>
        <p:spPr>
          <a:xfrm>
            <a:off x="548640" y="1258560"/>
            <a:ext cx="9234360" cy="429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Correlation Matrix</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	</a:t>
            </a:r>
            <a:r>
              <a:rPr b="0" lang="en-US" sz="2400" spc="-1" strike="noStrike" u="sng">
                <a:solidFill>
                  <a:srgbClr val="000000"/>
                </a:solidFill>
                <a:uFillTx/>
                <a:latin typeface="Arial"/>
                <a:ea typeface="DejaVu Sans"/>
              </a:rPr>
              <a:t>Collinearity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3" name="CustomShape 1"/>
          <p:cNvSpPr/>
          <p:nvPr/>
        </p:nvSpPr>
        <p:spPr>
          <a:xfrm>
            <a:off x="365760" y="4023360"/>
            <a:ext cx="9357480" cy="3381840"/>
          </a:xfrm>
          <a:prstGeom prst="rect">
            <a:avLst/>
          </a:prstGeom>
          <a:noFill/>
          <a:ln>
            <a:noFill/>
          </a:ln>
        </p:spPr>
        <p:style>
          <a:lnRef idx="0"/>
          <a:fillRef idx="0"/>
          <a:effectRef idx="0"/>
          <a:fontRef idx="minor"/>
        </p:style>
      </p:sp>
      <p:sp>
        <p:nvSpPr>
          <p:cNvPr id="134" name="CustomShape 2"/>
          <p:cNvSpPr/>
          <p:nvPr/>
        </p:nvSpPr>
        <p:spPr>
          <a:xfrm>
            <a:off x="360000" y="5220000"/>
            <a:ext cx="9357480" cy="1977480"/>
          </a:xfrm>
          <a:prstGeom prst="rect">
            <a:avLst/>
          </a:prstGeom>
          <a:noFill/>
          <a:ln>
            <a:noFill/>
          </a:ln>
        </p:spPr>
        <p:style>
          <a:lnRef idx="0"/>
          <a:fillRef idx="0"/>
          <a:effectRef idx="0"/>
          <a:fontRef idx="minor"/>
        </p:style>
      </p:sp>
      <p:sp>
        <p:nvSpPr>
          <p:cNvPr id="135" name="CustomShape 3"/>
          <p:cNvSpPr/>
          <p:nvPr/>
        </p:nvSpPr>
        <p:spPr>
          <a:xfrm>
            <a:off x="922680" y="4017240"/>
            <a:ext cx="831960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Business Understanding</a:t>
            </a:r>
            <a:endParaRPr b="0" lang="en-US" sz="5400" spc="-1" strike="noStrike">
              <a:latin typeface="Arial"/>
            </a:endParaRPr>
          </a:p>
        </p:txBody>
      </p:sp>
      <p:pic>
        <p:nvPicPr>
          <p:cNvPr id="136" name="Picture 89_2" descr=""/>
          <p:cNvPicPr/>
          <p:nvPr/>
        </p:nvPicPr>
        <p:blipFill>
          <a:blip r:embed="rId1"/>
          <a:stretch/>
        </p:blipFill>
        <p:spPr>
          <a:xfrm>
            <a:off x="8930160" y="274320"/>
            <a:ext cx="943200" cy="943200"/>
          </a:xfrm>
          <a:prstGeom prst="rect">
            <a:avLst/>
          </a:prstGeom>
          <a:ln>
            <a:noFill/>
          </a:ln>
        </p:spPr>
      </p:pic>
      <p:pic>
        <p:nvPicPr>
          <p:cNvPr id="137" name="" descr=""/>
          <p:cNvPicPr/>
          <p:nvPr/>
        </p:nvPicPr>
        <p:blipFill>
          <a:blip r:embed="rId2"/>
          <a:stretch/>
        </p:blipFill>
        <p:spPr>
          <a:xfrm>
            <a:off x="3566160" y="522000"/>
            <a:ext cx="3107520" cy="3042720"/>
          </a:xfrm>
          <a:prstGeom prst="rect">
            <a:avLst/>
          </a:prstGeom>
          <a:ln>
            <a:noFill/>
          </a:ln>
        </p:spPr>
      </p:pic>
      <p:sp>
        <p:nvSpPr>
          <p:cNvPr id="138" name="Line 4"/>
          <p:cNvSpPr/>
          <p:nvPr/>
        </p:nvSpPr>
        <p:spPr>
          <a:xfrm>
            <a:off x="338328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1</a:t>
            </a:r>
            <a:endParaRPr b="0" lang="en-US" sz="1800" spc="-1" strike="noStrike">
              <a:latin typeface="Arial"/>
            </a:endParaRPr>
          </a:p>
        </p:txBody>
      </p:sp>
      <p:sp>
        <p:nvSpPr>
          <p:cNvPr id="139" name="CustomShape 5"/>
          <p:cNvSpPr/>
          <p:nvPr/>
        </p:nvSpPr>
        <p:spPr>
          <a:xfrm>
            <a:off x="3882240" y="5403240"/>
            <a:ext cx="2700360" cy="1415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The Product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The Problem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Objectives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Tools &amp; Techniques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360000" y="301320"/>
            <a:ext cx="9357480" cy="956160"/>
          </a:xfrm>
          <a:prstGeom prst="rect">
            <a:avLst/>
          </a:prstGeom>
          <a:noFill/>
          <a:ln>
            <a:noFill/>
          </a:ln>
        </p:spPr>
        <p:style>
          <a:lnRef idx="0"/>
          <a:fillRef idx="0"/>
          <a:effectRef idx="0"/>
          <a:fontRef idx="minor"/>
        </p:style>
      </p:sp>
      <p:pic>
        <p:nvPicPr>
          <p:cNvPr id="299" name="Picture 89_23" descr=""/>
          <p:cNvPicPr/>
          <p:nvPr/>
        </p:nvPicPr>
        <p:blipFill>
          <a:blip r:embed="rId1"/>
          <a:stretch/>
        </p:blipFill>
        <p:spPr>
          <a:xfrm>
            <a:off x="8930160" y="274320"/>
            <a:ext cx="943200" cy="943200"/>
          </a:xfrm>
          <a:prstGeom prst="rect">
            <a:avLst/>
          </a:prstGeom>
          <a:ln>
            <a:noFill/>
          </a:ln>
        </p:spPr>
      </p:pic>
      <p:sp>
        <p:nvSpPr>
          <p:cNvPr id="300"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Results</a:t>
            </a:r>
            <a:endParaRPr b="0" lang="en-US" sz="4900" spc="-1" strike="noStrike">
              <a:latin typeface="Arial"/>
            </a:endParaRPr>
          </a:p>
        </p:txBody>
      </p:sp>
      <p:sp>
        <p:nvSpPr>
          <p:cNvPr id="301" name="CustomShape 3"/>
          <p:cNvSpPr/>
          <p:nvPr/>
        </p:nvSpPr>
        <p:spPr>
          <a:xfrm>
            <a:off x="731520" y="2103120"/>
            <a:ext cx="4296240" cy="3198960"/>
          </a:xfrm>
          <a:prstGeom prst="rect">
            <a:avLst/>
          </a:prstGeom>
          <a:noFill/>
          <a:ln>
            <a:noFill/>
          </a:ln>
        </p:spPr>
        <p:style>
          <a:lnRef idx="0"/>
          <a:fillRef idx="0"/>
          <a:effectRef idx="0"/>
          <a:fontRef idx="minor"/>
        </p:style>
      </p:sp>
      <p:pic>
        <p:nvPicPr>
          <p:cNvPr id="302" name="" descr=""/>
          <p:cNvPicPr/>
          <p:nvPr/>
        </p:nvPicPr>
        <p:blipFill>
          <a:blip r:embed="rId2"/>
          <a:stretch/>
        </p:blipFill>
        <p:spPr>
          <a:xfrm>
            <a:off x="1083600" y="2080080"/>
            <a:ext cx="4676040" cy="2948400"/>
          </a:xfrm>
          <a:prstGeom prst="rect">
            <a:avLst/>
          </a:prstGeom>
          <a:ln>
            <a:noFill/>
          </a:ln>
        </p:spPr>
      </p:pic>
      <p:sp>
        <p:nvSpPr>
          <p:cNvPr id="303" name="CustomShape 4"/>
          <p:cNvSpPr/>
          <p:nvPr/>
        </p:nvSpPr>
        <p:spPr>
          <a:xfrm>
            <a:off x="6400800" y="2468880"/>
            <a:ext cx="2833560" cy="301644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u="sng">
                <a:solidFill>
                  <a:srgbClr val="000000"/>
                </a:solidFill>
                <a:uFillTx/>
                <a:latin typeface="Arial"/>
                <a:ea typeface="DejaVu Sans"/>
              </a:rPr>
              <a:t>Testing data</a:t>
            </a:r>
            <a:r>
              <a:rPr b="0" lang="en-US" sz="1800" spc="-1" strike="noStrike">
                <a:solidFill>
                  <a:srgbClr val="000000"/>
                </a:solidFill>
                <a:latin typeface="Arial"/>
                <a:ea typeface="DejaVu Sans"/>
              </a:rPr>
              <a:t>  </a:t>
            </a:r>
            <a:endParaRPr b="0" lang="en-US" sz="1800" spc="-1" strike="noStrike">
              <a:latin typeface="Arial"/>
            </a:endParaRPr>
          </a:p>
          <a:p>
            <a:pPr algn="ct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400" spc="-1" strike="noStrike">
                <a:solidFill>
                  <a:srgbClr val="000000"/>
                </a:solidFill>
                <a:latin typeface="Arial"/>
                <a:ea typeface="DejaVu Sans"/>
              </a:rPr>
              <a:t>- 150 new customers</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- 119 (80%) No</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- 31 (20%) Yes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ustomShape 1"/>
          <p:cNvSpPr/>
          <p:nvPr/>
        </p:nvSpPr>
        <p:spPr>
          <a:xfrm>
            <a:off x="360000" y="301320"/>
            <a:ext cx="9357480" cy="956160"/>
          </a:xfrm>
          <a:prstGeom prst="rect">
            <a:avLst/>
          </a:prstGeom>
          <a:noFill/>
          <a:ln>
            <a:noFill/>
          </a:ln>
        </p:spPr>
        <p:style>
          <a:lnRef idx="0"/>
          <a:fillRef idx="0"/>
          <a:effectRef idx="0"/>
          <a:fontRef idx="minor"/>
        </p:style>
      </p:sp>
      <p:pic>
        <p:nvPicPr>
          <p:cNvPr id="305" name="Picture 89_30" descr=""/>
          <p:cNvPicPr/>
          <p:nvPr/>
        </p:nvPicPr>
        <p:blipFill>
          <a:blip r:embed="rId1"/>
          <a:stretch/>
        </p:blipFill>
        <p:spPr>
          <a:xfrm>
            <a:off x="8930160" y="274320"/>
            <a:ext cx="943200" cy="943200"/>
          </a:xfrm>
          <a:prstGeom prst="rect">
            <a:avLst/>
          </a:prstGeom>
          <a:ln>
            <a:noFill/>
          </a:ln>
        </p:spPr>
      </p:pic>
      <p:sp>
        <p:nvSpPr>
          <p:cNvPr id="306"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Performance</a:t>
            </a:r>
            <a:endParaRPr b="0" lang="en-US" sz="4900" spc="-1" strike="noStrike">
              <a:latin typeface="Arial"/>
            </a:endParaRPr>
          </a:p>
        </p:txBody>
      </p:sp>
      <p:sp>
        <p:nvSpPr>
          <p:cNvPr id="307" name="CustomShape 3"/>
          <p:cNvSpPr/>
          <p:nvPr/>
        </p:nvSpPr>
        <p:spPr>
          <a:xfrm>
            <a:off x="731520" y="2103120"/>
            <a:ext cx="4296240" cy="3198960"/>
          </a:xfrm>
          <a:prstGeom prst="rect">
            <a:avLst/>
          </a:prstGeom>
          <a:noFill/>
          <a:ln>
            <a:noFill/>
          </a:ln>
        </p:spPr>
        <p:style>
          <a:lnRef idx="0"/>
          <a:fillRef idx="0"/>
          <a:effectRef idx="0"/>
          <a:fontRef idx="minor"/>
        </p:style>
      </p:sp>
      <p:sp>
        <p:nvSpPr>
          <p:cNvPr id="308" name="CustomShape 4"/>
          <p:cNvSpPr/>
          <p:nvPr/>
        </p:nvSpPr>
        <p:spPr>
          <a:xfrm>
            <a:off x="5303520" y="1463400"/>
            <a:ext cx="4022280" cy="420480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1400" spc="-1" strike="noStrike">
                <a:solidFill>
                  <a:srgbClr val="000000"/>
                </a:solidFill>
                <a:highlight>
                  <a:srgbClr val="ffffff"/>
                </a:highlight>
                <a:latin typeface="Noto Sans Regular"/>
                <a:ea typeface="DejaVu Sans"/>
              </a:rPr>
              <a:t>True Positive Rate (Sensitivity)</a:t>
            </a: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45%</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Positive Predictive Power (Recall)</a:t>
            </a: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46%</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True Negative Rate (Specificity)</a:t>
            </a: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87%</a:t>
            </a:r>
            <a:endParaRPr b="0" lang="en-US" sz="1400" spc="-1" strike="noStrike">
              <a:latin typeface="Arial"/>
            </a:endParaRPr>
          </a:p>
          <a:p>
            <a:pPr algn="ctr">
              <a:lnSpc>
                <a:spcPct val="100000"/>
              </a:lnSpc>
              <a:spcAft>
                <a:spcPts val="1414"/>
              </a:spcAft>
            </a:pP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Negative Predictive Power (Precision)</a:t>
            </a:r>
            <a:endParaRPr b="0" lang="en-US" sz="1400" spc="-1" strike="noStrike">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86%</a:t>
            </a:r>
            <a:endParaRPr b="0" lang="en-US" sz="1400" spc="-1" strike="noStrike">
              <a:latin typeface="Arial"/>
            </a:endParaRPr>
          </a:p>
        </p:txBody>
      </p:sp>
      <p:pic>
        <p:nvPicPr>
          <p:cNvPr id="309" name="" descr=""/>
          <p:cNvPicPr/>
          <p:nvPr/>
        </p:nvPicPr>
        <p:blipFill>
          <a:blip r:embed="rId2"/>
          <a:stretch/>
        </p:blipFill>
        <p:spPr>
          <a:xfrm>
            <a:off x="822960" y="2468880"/>
            <a:ext cx="4341960" cy="174168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60000" y="301320"/>
            <a:ext cx="9357480" cy="956160"/>
          </a:xfrm>
          <a:prstGeom prst="rect">
            <a:avLst/>
          </a:prstGeom>
          <a:noFill/>
          <a:ln>
            <a:noFill/>
          </a:ln>
        </p:spPr>
        <p:style>
          <a:lnRef idx="0"/>
          <a:fillRef idx="0"/>
          <a:effectRef idx="0"/>
          <a:fontRef idx="minor"/>
        </p:style>
      </p:sp>
      <p:pic>
        <p:nvPicPr>
          <p:cNvPr id="311" name="Picture 89_31" descr=""/>
          <p:cNvPicPr/>
          <p:nvPr/>
        </p:nvPicPr>
        <p:blipFill>
          <a:blip r:embed="rId1"/>
          <a:stretch/>
        </p:blipFill>
        <p:spPr>
          <a:xfrm>
            <a:off x="8930160" y="274320"/>
            <a:ext cx="943200" cy="943200"/>
          </a:xfrm>
          <a:prstGeom prst="rect">
            <a:avLst/>
          </a:prstGeom>
          <a:ln>
            <a:noFill/>
          </a:ln>
        </p:spPr>
      </p:pic>
      <p:sp>
        <p:nvSpPr>
          <p:cNvPr id="312"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Expectations</a:t>
            </a:r>
            <a:endParaRPr b="0" lang="en-US" sz="4900" spc="-1" strike="noStrike">
              <a:latin typeface="Arial"/>
            </a:endParaRPr>
          </a:p>
        </p:txBody>
      </p:sp>
      <p:sp>
        <p:nvSpPr>
          <p:cNvPr id="313" name="CustomShape 3"/>
          <p:cNvSpPr/>
          <p:nvPr/>
        </p:nvSpPr>
        <p:spPr>
          <a:xfrm>
            <a:off x="731520" y="2103120"/>
            <a:ext cx="4296240" cy="3198960"/>
          </a:xfrm>
          <a:prstGeom prst="rect">
            <a:avLst/>
          </a:prstGeom>
          <a:noFill/>
          <a:ln>
            <a:noFill/>
          </a:ln>
        </p:spPr>
        <p:style>
          <a:lnRef idx="0"/>
          <a:fillRef idx="0"/>
          <a:effectRef idx="0"/>
          <a:fontRef idx="minor"/>
        </p:style>
      </p:sp>
      <p:sp>
        <p:nvSpPr>
          <p:cNvPr id="314" name="CustomShape 4"/>
          <p:cNvSpPr/>
          <p:nvPr/>
        </p:nvSpPr>
        <p:spPr>
          <a:xfrm>
            <a:off x="257760" y="1645920"/>
            <a:ext cx="9508680" cy="34167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With randomly guessing customers that will churn, the following results would be expected: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Overall accuracy → 80%</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 Specificity &amp; Precision → 80%</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 Sensitivity &amp; Recall → 20%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With this model, the 2% decrease in overall accuracy is well worth the significantly </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improved ability to predict both customers that will and will not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Going forward into production, it can reasonably be expected that the model will predict </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customers that churn with approximately 70% accuracy and that positive predictions </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will be accurate around 40%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5" name="CustomShape 1"/>
          <p:cNvSpPr/>
          <p:nvPr/>
        </p:nvSpPr>
        <p:spPr>
          <a:xfrm>
            <a:off x="365760" y="4023360"/>
            <a:ext cx="9357480" cy="3381840"/>
          </a:xfrm>
          <a:prstGeom prst="rect">
            <a:avLst/>
          </a:prstGeom>
          <a:noFill/>
          <a:ln>
            <a:noFill/>
          </a:ln>
        </p:spPr>
        <p:style>
          <a:lnRef idx="0"/>
          <a:fillRef idx="0"/>
          <a:effectRef idx="0"/>
          <a:fontRef idx="minor"/>
        </p:style>
      </p:sp>
      <p:sp>
        <p:nvSpPr>
          <p:cNvPr id="316" name="CustomShape 2"/>
          <p:cNvSpPr/>
          <p:nvPr/>
        </p:nvSpPr>
        <p:spPr>
          <a:xfrm>
            <a:off x="360000" y="5220000"/>
            <a:ext cx="9357480" cy="1977480"/>
          </a:xfrm>
          <a:prstGeom prst="rect">
            <a:avLst/>
          </a:prstGeom>
          <a:noFill/>
          <a:ln>
            <a:noFill/>
          </a:ln>
        </p:spPr>
        <p:style>
          <a:lnRef idx="0"/>
          <a:fillRef idx="0"/>
          <a:effectRef idx="0"/>
          <a:fontRef idx="minor"/>
        </p:style>
      </p:sp>
      <p:sp>
        <p:nvSpPr>
          <p:cNvPr id="317" name="CustomShape 3"/>
          <p:cNvSpPr/>
          <p:nvPr/>
        </p:nvSpPr>
        <p:spPr>
          <a:xfrm>
            <a:off x="3108960" y="4116600"/>
            <a:ext cx="455148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Deployment</a:t>
            </a:r>
            <a:endParaRPr b="0" lang="en-US" sz="5400" spc="-1" strike="noStrike">
              <a:latin typeface="Arial"/>
            </a:endParaRPr>
          </a:p>
        </p:txBody>
      </p:sp>
      <p:pic>
        <p:nvPicPr>
          <p:cNvPr id="318" name="Picture 89_20" descr=""/>
          <p:cNvPicPr/>
          <p:nvPr/>
        </p:nvPicPr>
        <p:blipFill>
          <a:blip r:embed="rId1"/>
          <a:stretch/>
        </p:blipFill>
        <p:spPr>
          <a:xfrm>
            <a:off x="8930160" y="274320"/>
            <a:ext cx="943200" cy="943200"/>
          </a:xfrm>
          <a:prstGeom prst="rect">
            <a:avLst/>
          </a:prstGeom>
          <a:ln>
            <a:noFill/>
          </a:ln>
        </p:spPr>
      </p:pic>
      <p:pic>
        <p:nvPicPr>
          <p:cNvPr id="319" name="" descr=""/>
          <p:cNvPicPr/>
          <p:nvPr/>
        </p:nvPicPr>
        <p:blipFill>
          <a:blip r:embed="rId2"/>
          <a:stretch/>
        </p:blipFill>
        <p:spPr>
          <a:xfrm>
            <a:off x="3566160" y="522000"/>
            <a:ext cx="3107520" cy="3042720"/>
          </a:xfrm>
          <a:prstGeom prst="rect">
            <a:avLst/>
          </a:prstGeom>
          <a:ln>
            <a:noFill/>
          </a:ln>
        </p:spPr>
      </p:pic>
      <p:sp>
        <p:nvSpPr>
          <p:cNvPr id="320" name="Line 4"/>
          <p:cNvSpPr/>
          <p:nvPr/>
        </p:nvSpPr>
        <p:spPr>
          <a:xfrm>
            <a:off x="2834640" y="109728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6</a:t>
            </a:r>
            <a:endParaRPr b="0" lang="en-US" sz="1800" spc="-1" strike="noStrike">
              <a:latin typeface="Arial"/>
            </a:endParaRPr>
          </a:p>
        </p:txBody>
      </p:sp>
      <p:sp>
        <p:nvSpPr>
          <p:cNvPr id="321" name="CustomShape 5"/>
          <p:cNvSpPr/>
          <p:nvPr/>
        </p:nvSpPr>
        <p:spPr>
          <a:xfrm>
            <a:off x="3457440" y="5577840"/>
            <a:ext cx="3570480" cy="12405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Model Output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Customer Retention Team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Estimated Value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Future Opportunities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360000" y="301320"/>
            <a:ext cx="9357480" cy="956160"/>
          </a:xfrm>
          <a:prstGeom prst="rect">
            <a:avLst/>
          </a:prstGeom>
          <a:noFill/>
          <a:ln>
            <a:noFill/>
          </a:ln>
        </p:spPr>
        <p:style>
          <a:lnRef idx="0"/>
          <a:fillRef idx="0"/>
          <a:effectRef idx="0"/>
          <a:fontRef idx="minor"/>
        </p:style>
      </p:sp>
      <p:pic>
        <p:nvPicPr>
          <p:cNvPr id="323" name="Picture 89_25" descr=""/>
          <p:cNvPicPr/>
          <p:nvPr/>
        </p:nvPicPr>
        <p:blipFill>
          <a:blip r:embed="rId1"/>
          <a:stretch/>
        </p:blipFill>
        <p:spPr>
          <a:xfrm>
            <a:off x="8930160" y="274320"/>
            <a:ext cx="943200" cy="943200"/>
          </a:xfrm>
          <a:prstGeom prst="rect">
            <a:avLst/>
          </a:prstGeom>
          <a:ln>
            <a:noFill/>
          </a:ln>
        </p:spPr>
      </p:pic>
      <p:sp>
        <p:nvSpPr>
          <p:cNvPr id="324"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Output</a:t>
            </a:r>
            <a:endParaRPr b="0" lang="en-US" sz="4900" spc="-1" strike="noStrike">
              <a:latin typeface="Arial"/>
            </a:endParaRPr>
          </a:p>
        </p:txBody>
      </p:sp>
      <p:sp>
        <p:nvSpPr>
          <p:cNvPr id="325" name="CustomShape 3"/>
          <p:cNvSpPr/>
          <p:nvPr/>
        </p:nvSpPr>
        <p:spPr>
          <a:xfrm>
            <a:off x="731520" y="2103120"/>
            <a:ext cx="4296240" cy="3198960"/>
          </a:xfrm>
          <a:prstGeom prst="rect">
            <a:avLst/>
          </a:prstGeom>
          <a:noFill/>
          <a:ln>
            <a:noFill/>
          </a:ln>
        </p:spPr>
        <p:style>
          <a:lnRef idx="0"/>
          <a:fillRef idx="0"/>
          <a:effectRef idx="0"/>
          <a:fontRef idx="minor"/>
        </p:style>
      </p:sp>
      <p:sp>
        <p:nvSpPr>
          <p:cNvPr id="326" name="CustomShape 4"/>
          <p:cNvSpPr/>
          <p:nvPr/>
        </p:nvSpPr>
        <p:spPr>
          <a:xfrm>
            <a:off x="4647240" y="2926440"/>
            <a:ext cx="4861800" cy="20106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For each customer, the model provides both the chances that they will churn and not churn, as well as a binary yes or no prediction</a:t>
            </a:r>
            <a:endParaRPr b="0" lang="en-US" sz="1800" spc="-1" strike="noStrike">
              <a:latin typeface="Arial"/>
            </a:endParaRPr>
          </a:p>
        </p:txBody>
      </p:sp>
      <p:pic>
        <p:nvPicPr>
          <p:cNvPr id="327" name="Picture 127_0" descr=""/>
          <p:cNvPicPr/>
          <p:nvPr/>
        </p:nvPicPr>
        <p:blipFill>
          <a:blip r:embed="rId2"/>
          <a:stretch/>
        </p:blipFill>
        <p:spPr>
          <a:xfrm>
            <a:off x="1280160" y="1554480"/>
            <a:ext cx="2526120" cy="39571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CustomShape 1"/>
          <p:cNvSpPr/>
          <p:nvPr/>
        </p:nvSpPr>
        <p:spPr>
          <a:xfrm>
            <a:off x="360000" y="301320"/>
            <a:ext cx="9357480" cy="956160"/>
          </a:xfrm>
          <a:prstGeom prst="rect">
            <a:avLst/>
          </a:prstGeom>
          <a:noFill/>
          <a:ln>
            <a:noFill/>
          </a:ln>
        </p:spPr>
        <p:style>
          <a:lnRef idx="0"/>
          <a:fillRef idx="0"/>
          <a:effectRef idx="0"/>
          <a:fontRef idx="minor"/>
        </p:style>
      </p:sp>
      <p:pic>
        <p:nvPicPr>
          <p:cNvPr id="329" name="Picture 89_37" descr=""/>
          <p:cNvPicPr/>
          <p:nvPr/>
        </p:nvPicPr>
        <p:blipFill>
          <a:blip r:embed="rId1"/>
          <a:stretch/>
        </p:blipFill>
        <p:spPr>
          <a:xfrm>
            <a:off x="8930160" y="274320"/>
            <a:ext cx="943200" cy="943200"/>
          </a:xfrm>
          <a:prstGeom prst="rect">
            <a:avLst/>
          </a:prstGeom>
          <a:ln>
            <a:noFill/>
          </a:ln>
        </p:spPr>
      </p:pic>
      <p:sp>
        <p:nvSpPr>
          <p:cNvPr id="330"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Retention Team</a:t>
            </a:r>
            <a:endParaRPr b="0" lang="en-US" sz="4900" spc="-1" strike="noStrike">
              <a:latin typeface="Arial"/>
            </a:endParaRPr>
          </a:p>
        </p:txBody>
      </p:sp>
      <p:sp>
        <p:nvSpPr>
          <p:cNvPr id="331" name="CustomShape 3"/>
          <p:cNvSpPr/>
          <p:nvPr/>
        </p:nvSpPr>
        <p:spPr>
          <a:xfrm>
            <a:off x="731520" y="2103120"/>
            <a:ext cx="4296240" cy="3198960"/>
          </a:xfrm>
          <a:prstGeom prst="rect">
            <a:avLst/>
          </a:prstGeom>
          <a:noFill/>
          <a:ln>
            <a:noFill/>
          </a:ln>
        </p:spPr>
        <p:style>
          <a:lnRef idx="0"/>
          <a:fillRef idx="0"/>
          <a:effectRef idx="0"/>
          <a:fontRef idx="minor"/>
        </p:style>
      </p:sp>
      <p:sp>
        <p:nvSpPr>
          <p:cNvPr id="332" name="CustomShape 4"/>
          <p:cNvSpPr/>
          <p:nvPr/>
        </p:nvSpPr>
        <p:spPr>
          <a:xfrm>
            <a:off x="257760" y="1645920"/>
            <a:ext cx="9508680" cy="3928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 Predictions from the model incorporated directly into their day-to-day operations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Integration with Customer Relationship Management Software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Model run weekly</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Scores each active customer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 Generates a list of customers for the team to contact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 Based on the number of customers that can realistically be contacted in any week, the list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can be limited to those most likely to churn, or it can be any customer that the model </a:t>
            </a:r>
            <a:endParaRPr b="0" lang="en-US" sz="1800" spc="-1" strike="noStrike">
              <a:latin typeface="Arial"/>
            </a:endParaRPr>
          </a:p>
          <a:p>
            <a:pPr>
              <a:lnSpc>
                <a:spcPct val="100000"/>
              </a:lnSpc>
            </a:pP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believes is likely to churn above a certain threshold, e.g. 50%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Team members can offer resolutions to their problems or potential discounts with the hope </a:t>
            </a:r>
            <a:endParaRPr b="0" lang="en-US" sz="1800" spc="-1" strike="noStrike">
              <a:latin typeface="Arial"/>
            </a:endParaRPr>
          </a:p>
          <a:p>
            <a:pPr>
              <a:lnSpc>
                <a:spcPct val="100000"/>
              </a:lnSpc>
            </a:pPr>
            <a:r>
              <a:rPr b="0" lang="en-US" sz="1800" spc="-1" strike="noStrike">
                <a:solidFill>
                  <a:srgbClr val="000000"/>
                </a:solidFill>
                <a:latin typeface="Arial"/>
                <a:ea typeface="Noto Sans CJK SC"/>
              </a:rPr>
              <a:t>  </a:t>
            </a:r>
            <a:r>
              <a:rPr b="0" lang="en-US" sz="1800" spc="-1" strike="noStrike">
                <a:solidFill>
                  <a:srgbClr val="000000"/>
                </a:solidFill>
                <a:latin typeface="Arial"/>
                <a:ea typeface="Noto Sans CJK SC"/>
              </a:rPr>
              <a:t>of saving their business and recurring revenue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60000" y="301320"/>
            <a:ext cx="9357480" cy="956160"/>
          </a:xfrm>
          <a:prstGeom prst="rect">
            <a:avLst/>
          </a:prstGeom>
          <a:noFill/>
          <a:ln>
            <a:noFill/>
          </a:ln>
        </p:spPr>
        <p:style>
          <a:lnRef idx="0"/>
          <a:fillRef idx="0"/>
          <a:effectRef idx="0"/>
          <a:fontRef idx="minor"/>
        </p:style>
      </p:sp>
      <p:pic>
        <p:nvPicPr>
          <p:cNvPr id="334" name="Picture 89_38" descr=""/>
          <p:cNvPicPr/>
          <p:nvPr/>
        </p:nvPicPr>
        <p:blipFill>
          <a:blip r:embed="rId1"/>
          <a:stretch/>
        </p:blipFill>
        <p:spPr>
          <a:xfrm>
            <a:off x="8930160" y="274320"/>
            <a:ext cx="943200" cy="943200"/>
          </a:xfrm>
          <a:prstGeom prst="rect">
            <a:avLst/>
          </a:prstGeom>
          <a:ln>
            <a:noFill/>
          </a:ln>
        </p:spPr>
      </p:pic>
      <p:sp>
        <p:nvSpPr>
          <p:cNvPr id="335"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Estimated Value</a:t>
            </a:r>
            <a:endParaRPr b="0" lang="en-US" sz="4900" spc="-1" strike="noStrike">
              <a:latin typeface="Arial"/>
            </a:endParaRPr>
          </a:p>
        </p:txBody>
      </p:sp>
      <p:sp>
        <p:nvSpPr>
          <p:cNvPr id="336" name="CustomShape 3"/>
          <p:cNvSpPr/>
          <p:nvPr/>
        </p:nvSpPr>
        <p:spPr>
          <a:xfrm>
            <a:off x="91440" y="1371600"/>
            <a:ext cx="9873360" cy="3845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000000"/>
                </a:solidFill>
                <a:highlight>
                  <a:srgbClr val="ffffff"/>
                </a:highlight>
                <a:latin typeface="Noto Sans Regular"/>
                <a:ea typeface="DejaVu Sans"/>
              </a:rPr>
              <a:t>Assumptions:</a:t>
            </a:r>
            <a:endParaRPr b="0" lang="en-US" sz="22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Arial"/>
              </a:rPr>
              <a:t>Subscriber base = 50,000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Arial"/>
                <a:ea typeface="Arial"/>
              </a:rPr>
              <a:t>	</a:t>
            </a:r>
            <a:r>
              <a:rPr b="0" lang="en-US" sz="1600" spc="-1" strike="noStrike">
                <a:solidFill>
                  <a:srgbClr val="000000"/>
                </a:solidFill>
                <a:highlight>
                  <a:srgbClr val="ffffff"/>
                </a:highlight>
                <a:latin typeface="Arial"/>
                <a:ea typeface="Arial"/>
              </a:rPr>
              <a:t>P</a:t>
            </a:r>
            <a:r>
              <a:rPr b="0" lang="en-US" sz="1600" spc="-1" strike="noStrike">
                <a:solidFill>
                  <a:srgbClr val="000000"/>
                </a:solidFill>
                <a:highlight>
                  <a:srgbClr val="ffffff"/>
                </a:highlight>
                <a:latin typeface="Noto Sans Regular"/>
                <a:ea typeface="Arial"/>
              </a:rPr>
              <a:t>roportion</a:t>
            </a:r>
            <a:r>
              <a:rPr b="0" lang="en-US" sz="1600" spc="-1" strike="noStrike">
                <a:solidFill>
                  <a:srgbClr val="000000"/>
                </a:solidFill>
                <a:highlight>
                  <a:srgbClr val="ffffff"/>
                </a:highlight>
                <a:latin typeface="Noto Sans Regular"/>
                <a:ea typeface="DejaVu Sans"/>
              </a:rPr>
              <a:t> likely to churn = 20% (10,000 of 50,000)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Proportion identifiable = 40% (4,000 of 10,000)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Proportion savable = 25% (1,000 of 4,000)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Average monthly revenue = $60</a:t>
            </a:r>
            <a:endParaRPr b="0" lang="en-US" sz="1600" spc="-1" strike="noStrike">
              <a:latin typeface="Arial"/>
            </a:endParaRPr>
          </a:p>
          <a:p>
            <a:pPr marL="720">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000000"/>
                </a:solidFill>
                <a:highlight>
                  <a:srgbClr val="ffffff"/>
                </a:highlight>
                <a:latin typeface="Noto Sans Regular"/>
                <a:ea typeface="DejaVu Sans"/>
              </a:rPr>
              <a:t>Full implementation may save </a:t>
            </a:r>
            <a:r>
              <a:rPr b="0" lang="en-US" sz="2200" spc="-1" strike="noStrike" u="sng">
                <a:solidFill>
                  <a:srgbClr val="000000"/>
                </a:solidFill>
                <a:highlight>
                  <a:srgbClr val="ffffff"/>
                </a:highlight>
                <a:uFillTx/>
                <a:latin typeface="Noto Sans Regular"/>
                <a:ea typeface="DejaVu Sans"/>
              </a:rPr>
              <a:t>$60,000</a:t>
            </a:r>
            <a:r>
              <a:rPr b="0" lang="en-US" sz="2200" spc="-1" strike="noStrike">
                <a:solidFill>
                  <a:srgbClr val="000000"/>
                </a:solidFill>
                <a:highlight>
                  <a:srgbClr val="ffffff"/>
                </a:highlight>
                <a:latin typeface="Noto Sans Regular"/>
                <a:ea typeface="DejaVu Sans"/>
              </a:rPr>
              <a:t> of recurring monthly revenue</a:t>
            </a:r>
            <a:r>
              <a:rPr b="0" lang="en-US" sz="2200" spc="-1" strike="noStrike">
                <a:solidFill>
                  <a:srgbClr val="2c3e50"/>
                </a:solidFill>
                <a:highlight>
                  <a:srgbClr val="ffffff"/>
                </a:highlight>
                <a:latin typeface="Noto Sans Regular"/>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360000" y="301320"/>
            <a:ext cx="9357480" cy="956160"/>
          </a:xfrm>
          <a:prstGeom prst="rect">
            <a:avLst/>
          </a:prstGeom>
          <a:noFill/>
          <a:ln>
            <a:noFill/>
          </a:ln>
        </p:spPr>
        <p:style>
          <a:lnRef idx="0"/>
          <a:fillRef idx="0"/>
          <a:effectRef idx="0"/>
          <a:fontRef idx="minor"/>
        </p:style>
      </p:sp>
      <p:pic>
        <p:nvPicPr>
          <p:cNvPr id="338" name="Picture 89_39" descr=""/>
          <p:cNvPicPr/>
          <p:nvPr/>
        </p:nvPicPr>
        <p:blipFill>
          <a:blip r:embed="rId1"/>
          <a:stretch/>
        </p:blipFill>
        <p:spPr>
          <a:xfrm>
            <a:off x="8930160" y="274320"/>
            <a:ext cx="943200" cy="943200"/>
          </a:xfrm>
          <a:prstGeom prst="rect">
            <a:avLst/>
          </a:prstGeom>
          <a:ln>
            <a:noFill/>
          </a:ln>
        </p:spPr>
      </p:pic>
      <p:sp>
        <p:nvSpPr>
          <p:cNvPr id="339"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Future Opportunities</a:t>
            </a:r>
            <a:endParaRPr b="0" lang="en-US" sz="4900" spc="-1" strike="noStrike">
              <a:latin typeface="Arial"/>
            </a:endParaRPr>
          </a:p>
        </p:txBody>
      </p:sp>
      <p:sp>
        <p:nvSpPr>
          <p:cNvPr id="340" name="CustomShape 3"/>
          <p:cNvSpPr/>
          <p:nvPr/>
        </p:nvSpPr>
        <p:spPr>
          <a:xfrm>
            <a:off x="731520" y="2103120"/>
            <a:ext cx="4296240" cy="3198960"/>
          </a:xfrm>
          <a:prstGeom prst="rect">
            <a:avLst/>
          </a:prstGeom>
          <a:noFill/>
          <a:ln>
            <a:noFill/>
          </a:ln>
        </p:spPr>
        <p:style>
          <a:lnRef idx="0"/>
          <a:fillRef idx="0"/>
          <a:effectRef idx="0"/>
          <a:fontRef idx="minor"/>
        </p:style>
      </p:sp>
      <p:sp>
        <p:nvSpPr>
          <p:cNvPr id="341" name="CustomShape 4"/>
          <p:cNvSpPr/>
          <p:nvPr/>
        </p:nvSpPr>
        <p:spPr>
          <a:xfrm>
            <a:off x="274320" y="1280520"/>
            <a:ext cx="9508680" cy="4205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1) Addressing the causes of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Why are customers from the coasts cancelling more? Poor cell service?</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How can we improve our equipment and avoid numerous replacements?</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Are we charging too much in overage and roaming fees​?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solidFill>
                  <a:srgbClr val="000000"/>
                </a:solidFill>
                <a:latin typeface="Arial"/>
                <a:ea typeface="DejaVu Sans"/>
              </a:rPr>
              <a:t>2) Expanding marketing towards people who are less likely to churn such as those who: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live in the northern &amp; central parts of the US</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reside in towns</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have children</a:t>
            </a:r>
            <a:endParaRPr b="0" lang="en-US" sz="1400" spc="-1" strike="noStrike">
              <a:latin typeface="Arial"/>
            </a:endParaRPr>
          </a:p>
          <a:p>
            <a:pPr>
              <a:lnSpc>
                <a:spcPct val="100000"/>
              </a:lnSpc>
            </a:pPr>
            <a:r>
              <a:rPr b="0" lang="en-US" sz="1400" spc="-1" strike="noStrike">
                <a:solidFill>
                  <a:srgbClr val="000000"/>
                </a:solidFill>
                <a:latin typeface="Arial"/>
                <a:ea typeface="DejaVu Sans"/>
              </a:rPr>
              <a:t>	</a:t>
            </a:r>
            <a:r>
              <a:rPr b="0" lang="en-US" sz="1400" spc="-1" strike="noStrike">
                <a:solidFill>
                  <a:srgbClr val="000000"/>
                </a:solidFill>
                <a:latin typeface="Arial"/>
                <a:ea typeface="DejaVu Sans"/>
              </a:rPr>
              <a:t>- travel</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solidFill>
                  <a:srgbClr val="000000"/>
                </a:solidFill>
                <a:latin typeface="Arial"/>
                <a:ea typeface="DejaVu Sans"/>
              </a:rPr>
              <a:t>3) Further improvements for customer retention team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500" spc="-1" strike="noStrike">
                <a:solidFill>
                  <a:srgbClr val="000000"/>
                </a:solidFill>
                <a:latin typeface="Arial"/>
                <a:ea typeface="Noto Sans CJK SC"/>
              </a:rPr>
              <a:t>	</a:t>
            </a:r>
            <a:r>
              <a:rPr b="0" lang="en-US" sz="1400" spc="-1" strike="noStrike">
                <a:solidFill>
                  <a:srgbClr val="000000"/>
                </a:solidFill>
                <a:latin typeface="Arial"/>
                <a:ea typeface="Noto Sans CJK SC"/>
              </a:rPr>
              <a:t>- Alignment on identifying the optimal number of at-risk customers</a:t>
            </a:r>
            <a:endParaRPr b="0" lang="en-US" sz="1400" spc="-1" strike="noStrike">
              <a:latin typeface="Arial"/>
            </a:endParaRPr>
          </a:p>
          <a:p>
            <a:pPr>
              <a:lnSpc>
                <a:spcPct val="100000"/>
              </a:lnSpc>
            </a:pPr>
            <a:r>
              <a:rPr b="0" lang="en-US" sz="1400" spc="-1" strike="noStrike">
                <a:solidFill>
                  <a:srgbClr val="000000"/>
                </a:solidFill>
                <a:latin typeface="Arial"/>
                <a:ea typeface="Noto Sans CJK SC"/>
              </a:rPr>
              <a:t>	</a:t>
            </a:r>
            <a:r>
              <a:rPr b="0" lang="en-US" sz="1400" spc="-1" strike="noStrike">
                <a:solidFill>
                  <a:srgbClr val="000000"/>
                </a:solidFill>
                <a:latin typeface="Arial"/>
                <a:ea typeface="Noto Sans CJK SC"/>
              </a:rPr>
              <a:t>- Rate all customers high, medium, or low risk of churn</a:t>
            </a:r>
            <a:endParaRPr b="0" lang="en-US" sz="1400" spc="-1" strike="noStrike">
              <a:latin typeface="Arial"/>
            </a:endParaRPr>
          </a:p>
          <a:p>
            <a:pPr>
              <a:lnSpc>
                <a:spcPct val="100000"/>
              </a:lnSpc>
            </a:pPr>
            <a:r>
              <a:rPr b="0" lang="en-US" sz="1400" spc="-1" strike="noStrike">
                <a:solidFill>
                  <a:srgbClr val="000000"/>
                </a:solidFill>
                <a:latin typeface="Arial"/>
                <a:ea typeface="Noto Sans CJK SC"/>
              </a:rPr>
              <a:t>	</a:t>
            </a:r>
            <a:r>
              <a:rPr b="0" lang="en-US" sz="1400" spc="-1" strike="noStrike">
                <a:solidFill>
                  <a:srgbClr val="000000"/>
                </a:solidFill>
                <a:latin typeface="Arial"/>
                <a:ea typeface="Noto Sans CJK SC"/>
              </a:rPr>
              <a:t>- Provide risk rating and potential reasons for the rating each time someone is interacting with the customer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360000" y="301320"/>
            <a:ext cx="9357480" cy="956160"/>
          </a:xfrm>
          <a:prstGeom prst="rect">
            <a:avLst/>
          </a:prstGeom>
          <a:noFill/>
          <a:ln>
            <a:noFill/>
          </a:ln>
        </p:spPr>
        <p:style>
          <a:lnRef idx="0"/>
          <a:fillRef idx="0"/>
          <a:effectRef idx="0"/>
          <a:fontRef idx="minor"/>
        </p:style>
      </p:sp>
      <p:pic>
        <p:nvPicPr>
          <p:cNvPr id="141" name="Picture 89_0" descr=""/>
          <p:cNvPicPr/>
          <p:nvPr/>
        </p:nvPicPr>
        <p:blipFill>
          <a:blip r:embed="rId1"/>
          <a:stretch/>
        </p:blipFill>
        <p:spPr>
          <a:xfrm>
            <a:off x="8930160" y="274320"/>
            <a:ext cx="943200" cy="943200"/>
          </a:xfrm>
          <a:prstGeom prst="rect">
            <a:avLst/>
          </a:prstGeom>
          <a:ln>
            <a:noFill/>
          </a:ln>
        </p:spPr>
      </p:pic>
      <p:sp>
        <p:nvSpPr>
          <p:cNvPr id="142"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Product</a:t>
            </a:r>
            <a:endParaRPr b="0" lang="en-US" sz="4900" spc="-1" strike="noStrike">
              <a:latin typeface="Arial"/>
            </a:endParaRPr>
          </a:p>
        </p:txBody>
      </p:sp>
      <p:sp>
        <p:nvSpPr>
          <p:cNvPr id="143" name="CustomShape 3"/>
          <p:cNvSpPr/>
          <p:nvPr/>
        </p:nvSpPr>
        <p:spPr>
          <a:xfrm>
            <a:off x="457200" y="1737360"/>
            <a:ext cx="4753440" cy="4021920"/>
          </a:xfrm>
          <a:prstGeom prst="rect">
            <a:avLst/>
          </a:prstGeom>
          <a:noFill/>
          <a:ln>
            <a:noFill/>
          </a:ln>
        </p:spPr>
        <p:style>
          <a:lnRef idx="0"/>
          <a:fillRef idx="0"/>
          <a:effectRef idx="0"/>
          <a:fontRef idx="minor"/>
        </p:style>
        <p:txBody>
          <a:bodyPr lIns="0" rIns="0" tIns="0" bIns="0">
            <a:noAutofit/>
          </a:bodyPr>
          <a:p>
            <a:pPr marL="72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GE’s Healthcare IT application</a:t>
            </a:r>
            <a:endParaRPr b="0" lang="en-US" sz="1800" spc="-1" strike="noStrike">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Assists medical professionals in their daily work</a:t>
            </a:r>
            <a:endParaRPr b="0" lang="en-US" sz="1800" spc="-1" strike="noStrike">
              <a:latin typeface="Arial"/>
            </a:endParaRPr>
          </a:p>
          <a:p>
            <a:pPr marL="457920">
              <a:lnSpc>
                <a:spcPct val="100000"/>
              </a:lnSpc>
              <a:spcAft>
                <a:spcPts val="1414"/>
              </a:spcAft>
            </a:pPr>
            <a:endParaRPr b="0" lang="en-US" sz="1800" spc="-1" strike="noStrike">
              <a:latin typeface="Arial"/>
            </a:endParaRPr>
          </a:p>
          <a:p>
            <a:pPr marL="72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Customers are required to use:</a:t>
            </a:r>
            <a:endParaRPr b="0" lang="en-US" sz="1800" spc="-1" strike="noStrike">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A GE-provided smartphone </a:t>
            </a:r>
            <a:endParaRPr b="0" lang="en-US" sz="1800" spc="-1" strike="noStrike">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Coverage from their partner    SmartAppCellular</a:t>
            </a:r>
            <a:endParaRPr b="0" lang="en-US" sz="1800" spc="-1" strike="noStrike">
              <a:latin typeface="Arial"/>
            </a:endParaRPr>
          </a:p>
        </p:txBody>
      </p:sp>
      <p:pic>
        <p:nvPicPr>
          <p:cNvPr id="144" name="" descr=""/>
          <p:cNvPicPr/>
          <p:nvPr/>
        </p:nvPicPr>
        <p:blipFill>
          <a:blip r:embed="rId2"/>
          <a:stretch/>
        </p:blipFill>
        <p:spPr>
          <a:xfrm>
            <a:off x="5719320" y="1645920"/>
            <a:ext cx="3697920" cy="369792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360000" y="301320"/>
            <a:ext cx="9357480" cy="956160"/>
          </a:xfrm>
          <a:prstGeom prst="rect">
            <a:avLst/>
          </a:prstGeom>
          <a:noFill/>
          <a:ln>
            <a:noFill/>
          </a:ln>
        </p:spPr>
        <p:style>
          <a:lnRef idx="0"/>
          <a:fillRef idx="0"/>
          <a:effectRef idx="0"/>
          <a:fontRef idx="minor"/>
        </p:style>
      </p:sp>
      <p:pic>
        <p:nvPicPr>
          <p:cNvPr id="146" name="Picture 89_3" descr=""/>
          <p:cNvPicPr/>
          <p:nvPr/>
        </p:nvPicPr>
        <p:blipFill>
          <a:blip r:embed="rId1"/>
          <a:stretch/>
        </p:blipFill>
        <p:spPr>
          <a:xfrm>
            <a:off x="8930160" y="274320"/>
            <a:ext cx="943200" cy="943200"/>
          </a:xfrm>
          <a:prstGeom prst="rect">
            <a:avLst/>
          </a:prstGeom>
          <a:ln>
            <a:noFill/>
          </a:ln>
        </p:spPr>
      </p:pic>
      <p:sp>
        <p:nvSpPr>
          <p:cNvPr id="147"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Problem</a:t>
            </a:r>
            <a:endParaRPr b="0" lang="en-US" sz="4900" spc="-1" strike="noStrike">
              <a:latin typeface="Arial"/>
            </a:endParaRPr>
          </a:p>
        </p:txBody>
      </p:sp>
      <p:sp>
        <p:nvSpPr>
          <p:cNvPr id="148" name="CustomShape 3"/>
          <p:cNvSpPr/>
          <p:nvPr/>
        </p:nvSpPr>
        <p:spPr>
          <a:xfrm>
            <a:off x="731520" y="2103120"/>
            <a:ext cx="8685360" cy="3198960"/>
          </a:xfrm>
          <a:prstGeom prst="rect">
            <a:avLst/>
          </a:prstGeom>
          <a:noFill/>
          <a:ln>
            <a:noFill/>
          </a:ln>
        </p:spPr>
        <p:style>
          <a:lnRef idx="0"/>
          <a:fillRef idx="0"/>
          <a:effectRef idx="0"/>
          <a:fontRef idx="minor"/>
        </p:style>
        <p:txBody>
          <a:bodyPr lIns="0" rIns="0" tIns="0" bIns="0">
            <a:noAutofit/>
          </a:bodyPr>
          <a:p>
            <a:pPr marL="216000" indent="-21456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Recent increase in churn</a:t>
            </a:r>
            <a:endParaRPr b="0" lang="en-US" sz="1800" spc="-1" strike="noStrike">
              <a:latin typeface="Arial"/>
            </a:endParaRPr>
          </a:p>
          <a:p>
            <a:pPr>
              <a:lnSpc>
                <a:spcPct val="100000"/>
              </a:lnSpc>
              <a:spcAft>
                <a:spcPts val="1414"/>
              </a:spcAft>
            </a:pPr>
            <a:endParaRPr b="0" lang="en-US" sz="1800" spc="-1" strike="noStrike">
              <a:latin typeface="Arial"/>
            </a:endParaRPr>
          </a:p>
          <a:p>
            <a:pPr marL="216000" indent="-21456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Customer feedback indicates potential causes:</a:t>
            </a:r>
            <a:endParaRPr b="0" lang="en-US" sz="1800" spc="-1" strike="noStrike">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	</a:t>
            </a:r>
            <a:r>
              <a:rPr b="0" lang="en-US" sz="1800" spc="-1" strike="noStrike">
                <a:solidFill>
                  <a:srgbClr val="000000"/>
                </a:solidFill>
                <a:highlight>
                  <a:srgbClr val="ffffff"/>
                </a:highlight>
                <a:latin typeface="Noto Sans Regular"/>
                <a:ea typeface="DejaVu Sans"/>
              </a:rPr>
              <a:t>- Poor cellular coverage</a:t>
            </a:r>
            <a:endParaRPr b="0" lang="en-US" sz="1800" spc="-1" strike="noStrike">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	</a:t>
            </a:r>
            <a:r>
              <a:rPr b="0" lang="en-US" sz="1800" spc="-1" strike="noStrike">
                <a:solidFill>
                  <a:srgbClr val="000000"/>
                </a:solidFill>
                <a:highlight>
                  <a:srgbClr val="ffffff"/>
                </a:highlight>
                <a:latin typeface="Noto Sans Regular"/>
                <a:ea typeface="DejaVu Sans"/>
              </a:rPr>
              <a:t>- New vendors competing in the same space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60000" y="301320"/>
            <a:ext cx="9357480" cy="956160"/>
          </a:xfrm>
          <a:prstGeom prst="rect">
            <a:avLst/>
          </a:prstGeom>
          <a:noFill/>
          <a:ln>
            <a:noFill/>
          </a:ln>
        </p:spPr>
        <p:style>
          <a:lnRef idx="0"/>
          <a:fillRef idx="0"/>
          <a:effectRef idx="0"/>
          <a:fontRef idx="minor"/>
        </p:style>
      </p:sp>
      <p:pic>
        <p:nvPicPr>
          <p:cNvPr id="150" name="Picture 89_4" descr=""/>
          <p:cNvPicPr/>
          <p:nvPr/>
        </p:nvPicPr>
        <p:blipFill>
          <a:blip r:embed="rId1"/>
          <a:stretch/>
        </p:blipFill>
        <p:spPr>
          <a:xfrm>
            <a:off x="8930160" y="274320"/>
            <a:ext cx="943200" cy="943200"/>
          </a:xfrm>
          <a:prstGeom prst="rect">
            <a:avLst/>
          </a:prstGeom>
          <a:ln>
            <a:noFill/>
          </a:ln>
        </p:spPr>
      </p:pic>
      <p:sp>
        <p:nvSpPr>
          <p:cNvPr id="151"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Objectives</a:t>
            </a:r>
            <a:endParaRPr b="0" lang="en-US" sz="4900" spc="-1" strike="noStrike">
              <a:latin typeface="Arial"/>
            </a:endParaRPr>
          </a:p>
        </p:txBody>
      </p:sp>
      <p:sp>
        <p:nvSpPr>
          <p:cNvPr id="152" name="CustomShape 3"/>
          <p:cNvSpPr/>
          <p:nvPr/>
        </p:nvSpPr>
        <p:spPr>
          <a:xfrm>
            <a:off x="731520" y="1554840"/>
            <a:ext cx="8685360" cy="3198960"/>
          </a:xfrm>
          <a:prstGeom prst="rect">
            <a:avLst/>
          </a:prstGeom>
          <a:noFill/>
          <a:ln>
            <a:noFill/>
          </a:ln>
        </p:spPr>
        <p:style>
          <a:lnRef idx="0"/>
          <a:fillRef idx="0"/>
          <a:effectRef idx="0"/>
          <a:fontRef idx="minor"/>
        </p:style>
        <p:txBody>
          <a:bodyPr lIns="0" rIns="0" tIns="0" bIns="0">
            <a:noAutofit/>
          </a:bodyPr>
          <a:p>
            <a:pPr>
              <a:lnSpc>
                <a:spcPct val="100000"/>
              </a:lnSpc>
            </a:pPr>
            <a:r>
              <a:rPr b="0" lang="en-US" sz="1800" spc="-1" strike="noStrike" u="sng">
                <a:solidFill>
                  <a:srgbClr val="000000"/>
                </a:solidFill>
                <a:uFillTx/>
                <a:latin typeface="Noto Sans Regular"/>
                <a:ea typeface="DejaVu Sans"/>
              </a:rPr>
              <a:t>Data Mining Objective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Use data mining and analytics to understand the causes of churn and predict which </a:t>
            </a:r>
            <a:endParaRPr b="0" lang="en-US" sz="1400" spc="-1" strike="noStrike">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customers are likely to churn</a:t>
            </a: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u="sng">
                <a:solidFill>
                  <a:srgbClr val="000000"/>
                </a:solidFill>
                <a:uFillTx/>
                <a:latin typeface="Noto Sans Regular"/>
                <a:ea typeface="DejaVu Sans"/>
              </a:rPr>
              <a:t>Business Operations Objective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Utilize churn predictions to proactively reach out to the customers who are at the highest </a:t>
            </a:r>
            <a:endParaRPr b="0" lang="en-US" sz="1400" spc="-1" strike="noStrike">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risk of churning</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Modify business and marketing strategy to address and remediate the causes of churn</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60000" y="301320"/>
            <a:ext cx="9357840" cy="956520"/>
          </a:xfrm>
          <a:prstGeom prst="rect">
            <a:avLst/>
          </a:prstGeom>
          <a:noFill/>
          <a:ln>
            <a:noFill/>
          </a:ln>
        </p:spPr>
        <p:style>
          <a:lnRef idx="0"/>
          <a:fillRef idx="0"/>
          <a:effectRef idx="0"/>
          <a:fontRef idx="minor"/>
        </p:style>
      </p:sp>
      <p:pic>
        <p:nvPicPr>
          <p:cNvPr id="154" name="Picture 89_36" descr=""/>
          <p:cNvPicPr/>
          <p:nvPr/>
        </p:nvPicPr>
        <p:blipFill>
          <a:blip r:embed="rId1"/>
          <a:stretch/>
        </p:blipFill>
        <p:spPr>
          <a:xfrm>
            <a:off x="8930160" y="274320"/>
            <a:ext cx="943560" cy="943560"/>
          </a:xfrm>
          <a:prstGeom prst="rect">
            <a:avLst/>
          </a:prstGeom>
          <a:ln>
            <a:noFill/>
          </a:ln>
        </p:spPr>
      </p:pic>
      <p:sp>
        <p:nvSpPr>
          <p:cNvPr id="155" name="CustomShape 2"/>
          <p:cNvSpPr/>
          <p:nvPr/>
        </p:nvSpPr>
        <p:spPr>
          <a:xfrm>
            <a:off x="0" y="18000"/>
            <a:ext cx="9070560" cy="12603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Tools &amp; Techniques</a:t>
            </a:r>
            <a:endParaRPr b="0" lang="en-US" sz="4900" spc="-1" strike="noStrike">
              <a:latin typeface="Arial"/>
            </a:endParaRPr>
          </a:p>
        </p:txBody>
      </p:sp>
      <p:sp>
        <p:nvSpPr>
          <p:cNvPr id="156" name="CustomShape 3"/>
          <p:cNvSpPr/>
          <p:nvPr/>
        </p:nvSpPr>
        <p:spPr>
          <a:xfrm>
            <a:off x="274320" y="1737360"/>
            <a:ext cx="4982760" cy="2468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dbl">
                <a:solidFill>
                  <a:srgbClr val="000000"/>
                </a:solidFill>
                <a:highlight>
                  <a:srgbClr val="ffffff"/>
                </a:highlight>
                <a:uFillTx/>
                <a:latin typeface="Noto Sans Regular"/>
                <a:ea typeface="DejaVu Sans"/>
              </a:rPr>
              <a:t>Tools</a:t>
            </a:r>
            <a:endParaRPr b="0" lang="en-US" sz="2200" spc="-1" strike="noStrike">
              <a:latin typeface="Arial"/>
            </a:endParaRPr>
          </a:p>
          <a:p>
            <a:pPr marL="720">
              <a:lnSpc>
                <a:spcPct val="100000"/>
              </a:lnSpc>
              <a:spcAft>
                <a:spcPts val="1414"/>
              </a:spcAft>
            </a:pPr>
            <a:r>
              <a:rPr b="0" lang="en-US" sz="1800" spc="-1" strike="noStrike">
                <a:solidFill>
                  <a:srgbClr val="000000"/>
                </a:solidFill>
                <a:highlight>
                  <a:srgbClr val="ffffff"/>
                </a:highlight>
                <a:latin typeface="Noto Sans Regular"/>
                <a:ea typeface="DejaVu Sans"/>
              </a:rPr>
              <a:t>R → programming language for statistical analysis and predictive modeling</a:t>
            </a:r>
            <a:endParaRPr b="0" lang="en-US" sz="1800" spc="-1" strike="noStrike">
              <a:latin typeface="Arial"/>
            </a:endParaRPr>
          </a:p>
          <a:p>
            <a:pPr marL="720">
              <a:lnSpc>
                <a:spcPct val="100000"/>
              </a:lnSpc>
              <a:spcAft>
                <a:spcPts val="1414"/>
              </a:spcAft>
            </a:pPr>
            <a:endParaRPr b="0" lang="en-US" sz="1800" spc="-1" strike="noStrike">
              <a:latin typeface="Arial"/>
            </a:endParaRPr>
          </a:p>
          <a:p>
            <a:pPr marL="720">
              <a:lnSpc>
                <a:spcPct val="100000"/>
              </a:lnSpc>
              <a:spcAft>
                <a:spcPts val="1414"/>
              </a:spcAft>
            </a:pPr>
            <a:r>
              <a:rPr b="0" lang="en-US" sz="1800" spc="-1" strike="noStrike">
                <a:solidFill>
                  <a:srgbClr val="000000"/>
                </a:solidFill>
                <a:highlight>
                  <a:srgbClr val="ffffff"/>
                </a:highlight>
                <a:latin typeface="Noto Sans Regular"/>
                <a:ea typeface="DejaVu Sans"/>
              </a:rPr>
              <a:t>Integration with current CRM platform for customer service &amp; proactive outreach</a:t>
            </a:r>
            <a:endParaRPr b="0" lang="en-US" sz="1800" spc="-1" strike="noStrike">
              <a:latin typeface="Arial"/>
            </a:endParaRPr>
          </a:p>
        </p:txBody>
      </p:sp>
      <p:sp>
        <p:nvSpPr>
          <p:cNvPr id="157" name="CustomShape 4"/>
          <p:cNvSpPr/>
          <p:nvPr/>
        </p:nvSpPr>
        <p:spPr>
          <a:xfrm>
            <a:off x="5577840" y="1689840"/>
            <a:ext cx="3930840" cy="3662640"/>
          </a:xfrm>
          <a:prstGeom prst="rect">
            <a:avLst/>
          </a:prstGeom>
          <a:noFill/>
          <a:ln>
            <a:noFill/>
          </a:ln>
        </p:spPr>
        <p:style>
          <a:lnRef idx="0"/>
          <a:fillRef idx="0"/>
          <a:effectRef idx="0"/>
          <a:fontRef idx="minor"/>
        </p:style>
        <p:txBody>
          <a:bodyPr lIns="0" rIns="0" tIns="0" bIns="0">
            <a:noAutofit/>
          </a:bodyPr>
          <a:p>
            <a:pPr marL="216360">
              <a:lnSpc>
                <a:spcPct val="100000"/>
              </a:lnSpc>
              <a:spcAft>
                <a:spcPts val="1414"/>
              </a:spcAft>
            </a:pPr>
            <a:r>
              <a:rPr b="0" lang="en-US" sz="2200" spc="-1" strike="noStrike" u="dbl">
                <a:solidFill>
                  <a:srgbClr val="000000"/>
                </a:solidFill>
                <a:highlight>
                  <a:srgbClr val="ffffff"/>
                </a:highlight>
                <a:uFillTx/>
                <a:latin typeface="Noto Sans Regular"/>
                <a:ea typeface="DejaVu Sans"/>
              </a:rPr>
              <a:t>Techniques</a:t>
            </a:r>
            <a:endParaRPr b="0" lang="en-US" sz="2200" spc="-1" strike="noStrike">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Binary classification</a:t>
            </a:r>
            <a:endParaRPr b="0" lang="en-US" sz="1800" spc="-1" strike="noStrike">
              <a:latin typeface="Arial"/>
            </a:endParaRPr>
          </a:p>
          <a:p>
            <a:pPr marL="216360">
              <a:lnSpc>
                <a:spcPct val="100000"/>
              </a:lnSpc>
              <a:spcAft>
                <a:spcPts val="1414"/>
              </a:spcAft>
            </a:pPr>
            <a:endParaRPr b="0" lang="en-US" sz="1800" spc="-1" strike="noStrike">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Logistic Regression Model</a:t>
            </a:r>
            <a:endParaRPr b="0" lang="en-US" sz="1800" spc="-1" strike="noStrike">
              <a:latin typeface="Arial"/>
            </a:endParaRPr>
          </a:p>
          <a:p>
            <a:pPr marL="216360">
              <a:lnSpc>
                <a:spcPct val="100000"/>
              </a:lnSpc>
              <a:spcAft>
                <a:spcPts val="1414"/>
              </a:spcAft>
            </a:pPr>
            <a:endParaRPr b="0" lang="en-US" sz="1800" spc="-1" strike="noStrike">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Predicts the likelihood that a customer will churn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8" name="CustomShape 1"/>
          <p:cNvSpPr/>
          <p:nvPr/>
        </p:nvSpPr>
        <p:spPr>
          <a:xfrm>
            <a:off x="365760" y="4023360"/>
            <a:ext cx="9357480" cy="3381840"/>
          </a:xfrm>
          <a:prstGeom prst="rect">
            <a:avLst/>
          </a:prstGeom>
          <a:noFill/>
          <a:ln>
            <a:noFill/>
          </a:ln>
        </p:spPr>
        <p:style>
          <a:lnRef idx="0"/>
          <a:fillRef idx="0"/>
          <a:effectRef idx="0"/>
          <a:fontRef idx="minor"/>
        </p:style>
      </p:sp>
      <p:sp>
        <p:nvSpPr>
          <p:cNvPr id="159" name="CustomShape 2"/>
          <p:cNvSpPr/>
          <p:nvPr/>
        </p:nvSpPr>
        <p:spPr>
          <a:xfrm>
            <a:off x="360000" y="5220000"/>
            <a:ext cx="9357480" cy="1977480"/>
          </a:xfrm>
          <a:prstGeom prst="rect">
            <a:avLst/>
          </a:prstGeom>
          <a:noFill/>
          <a:ln>
            <a:noFill/>
          </a:ln>
        </p:spPr>
        <p:style>
          <a:lnRef idx="0"/>
          <a:fillRef idx="0"/>
          <a:effectRef idx="0"/>
          <a:fontRef idx="minor"/>
        </p:style>
      </p:sp>
      <p:sp>
        <p:nvSpPr>
          <p:cNvPr id="160" name="CustomShape 3"/>
          <p:cNvSpPr/>
          <p:nvPr/>
        </p:nvSpPr>
        <p:spPr>
          <a:xfrm>
            <a:off x="1562760" y="4023360"/>
            <a:ext cx="6939720" cy="83520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Understanding</a:t>
            </a:r>
            <a:endParaRPr b="0" lang="en-US" sz="5400" spc="-1" strike="noStrike">
              <a:latin typeface="Arial"/>
            </a:endParaRPr>
          </a:p>
        </p:txBody>
      </p:sp>
      <p:pic>
        <p:nvPicPr>
          <p:cNvPr id="161" name="Picture 89_7" descr=""/>
          <p:cNvPicPr/>
          <p:nvPr/>
        </p:nvPicPr>
        <p:blipFill>
          <a:blip r:embed="rId1"/>
          <a:stretch/>
        </p:blipFill>
        <p:spPr>
          <a:xfrm>
            <a:off x="8930160" y="274320"/>
            <a:ext cx="943200" cy="943200"/>
          </a:xfrm>
          <a:prstGeom prst="rect">
            <a:avLst/>
          </a:prstGeom>
          <a:ln>
            <a:noFill/>
          </a:ln>
        </p:spPr>
      </p:pic>
      <p:pic>
        <p:nvPicPr>
          <p:cNvPr id="162" name="" descr=""/>
          <p:cNvPicPr/>
          <p:nvPr/>
        </p:nvPicPr>
        <p:blipFill>
          <a:blip r:embed="rId2"/>
          <a:stretch/>
        </p:blipFill>
        <p:spPr>
          <a:xfrm>
            <a:off x="3566160" y="522000"/>
            <a:ext cx="3107520" cy="3042720"/>
          </a:xfrm>
          <a:prstGeom prst="rect">
            <a:avLst/>
          </a:prstGeom>
          <a:ln>
            <a:noFill/>
          </a:ln>
        </p:spPr>
      </p:pic>
      <p:sp>
        <p:nvSpPr>
          <p:cNvPr id="163" name="Line 4"/>
          <p:cNvSpPr/>
          <p:nvPr/>
        </p:nvSpPr>
        <p:spPr>
          <a:xfrm>
            <a:off x="420624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2</a:t>
            </a:r>
            <a:endParaRPr b="0" lang="en-US" sz="1800" spc="-1" strike="noStrike">
              <a:latin typeface="Arial"/>
            </a:endParaRPr>
          </a:p>
        </p:txBody>
      </p:sp>
      <p:sp>
        <p:nvSpPr>
          <p:cNvPr id="164" name="CustomShape 5"/>
          <p:cNvSpPr/>
          <p:nvPr/>
        </p:nvSpPr>
        <p:spPr>
          <a:xfrm>
            <a:off x="4021200" y="5184720"/>
            <a:ext cx="2584080" cy="19461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Source Data Set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ID &amp; Target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Personal</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Usage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Subscription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6. Equipment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7. Customer Service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360000" y="301320"/>
            <a:ext cx="9357480" cy="956160"/>
          </a:xfrm>
          <a:prstGeom prst="rect">
            <a:avLst/>
          </a:prstGeom>
          <a:noFill/>
          <a:ln>
            <a:noFill/>
          </a:ln>
        </p:spPr>
        <p:style>
          <a:lnRef idx="0"/>
          <a:fillRef idx="0"/>
          <a:effectRef idx="0"/>
          <a:fontRef idx="minor"/>
        </p:style>
      </p:sp>
      <p:pic>
        <p:nvPicPr>
          <p:cNvPr id="166" name="Picture 99_2" descr=""/>
          <p:cNvPicPr/>
          <p:nvPr/>
        </p:nvPicPr>
        <p:blipFill>
          <a:blip r:embed="rId1"/>
          <a:stretch/>
        </p:blipFill>
        <p:spPr>
          <a:xfrm>
            <a:off x="8930160" y="274320"/>
            <a:ext cx="943200" cy="943200"/>
          </a:xfrm>
          <a:prstGeom prst="rect">
            <a:avLst/>
          </a:prstGeom>
          <a:ln>
            <a:noFill/>
          </a:ln>
        </p:spPr>
      </p:pic>
      <p:sp>
        <p:nvSpPr>
          <p:cNvPr id="167" name="CustomShape 2"/>
          <p:cNvSpPr/>
          <p:nvPr/>
        </p:nvSpPr>
        <p:spPr>
          <a:xfrm>
            <a:off x="0" y="18000"/>
            <a:ext cx="9070200" cy="12600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Source Data Set</a:t>
            </a:r>
            <a:endParaRPr b="0" lang="en-US" sz="4900" spc="-1" strike="noStrike">
              <a:latin typeface="Arial"/>
            </a:endParaRPr>
          </a:p>
        </p:txBody>
      </p:sp>
      <p:sp>
        <p:nvSpPr>
          <p:cNvPr id="168" name="CustomShape 3"/>
          <p:cNvSpPr/>
          <p:nvPr/>
        </p:nvSpPr>
        <p:spPr>
          <a:xfrm>
            <a:off x="274320" y="1463040"/>
            <a:ext cx="9599040" cy="987120"/>
          </a:xfrm>
          <a:prstGeom prst="rect">
            <a:avLst/>
          </a:prstGeom>
          <a:noFill/>
          <a:ln>
            <a:noFill/>
          </a:ln>
        </p:spPr>
        <p:style>
          <a:lnRef idx="0"/>
          <a:fillRef idx="0"/>
          <a:effectRef idx="0"/>
          <a:fontRef idx="minor"/>
        </p:style>
        <p:txBody>
          <a:bodyPr lIns="0" rIns="0" tIns="0" bIns="0">
            <a:noAutofit/>
          </a:bodyPr>
          <a:p>
            <a:pPr marL="72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Derived monthly from data warehouse</a:t>
            </a:r>
            <a:endParaRPr b="0" lang="en-US" sz="1800" spc="-1" strike="noStrike">
              <a:latin typeface="Arial"/>
            </a:endParaRPr>
          </a:p>
          <a:p>
            <a:pPr marL="720" indent="-21492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After preliminary cleaning and removing redundant variables, the sample data set contains 850 observations of 58 fields</a:t>
            </a:r>
            <a:endParaRPr b="0" lang="en-US" sz="1800" spc="-1" strike="noStrike">
              <a:latin typeface="Arial"/>
            </a:endParaRPr>
          </a:p>
          <a:p>
            <a:pPr>
              <a:lnSpc>
                <a:spcPct val="100000"/>
              </a:lnSpc>
              <a:spcAft>
                <a:spcPts val="1414"/>
              </a:spcAft>
            </a:pPr>
            <a:endParaRPr b="0" lang="en-US" sz="1800" spc="-1" strike="noStrike">
              <a:latin typeface="Arial"/>
            </a:endParaRPr>
          </a:p>
          <a:p>
            <a:pPr marL="720">
              <a:lnSpc>
                <a:spcPct val="100000"/>
              </a:lnSpc>
              <a:spcAft>
                <a:spcPts val="1414"/>
              </a:spcAft>
            </a:pPr>
            <a:endParaRPr b="0" lang="en-US" sz="1800" spc="-1" strike="noStrike">
              <a:latin typeface="Arial"/>
            </a:endParaRPr>
          </a:p>
        </p:txBody>
      </p:sp>
      <p:pic>
        <p:nvPicPr>
          <p:cNvPr id="169" name="Picture 102_2" descr=""/>
          <p:cNvPicPr/>
          <p:nvPr/>
        </p:nvPicPr>
        <p:blipFill>
          <a:blip r:embed="rId2"/>
          <a:stretch/>
        </p:blipFill>
        <p:spPr>
          <a:xfrm>
            <a:off x="356400" y="3630600"/>
            <a:ext cx="9137520" cy="1787040"/>
          </a:xfrm>
          <a:prstGeom prst="rect">
            <a:avLst/>
          </a:prstGeom>
          <a:ln>
            <a:noFill/>
          </a:ln>
        </p:spPr>
      </p:pic>
      <p:sp>
        <p:nvSpPr>
          <p:cNvPr id="170" name="CustomShape 4"/>
          <p:cNvSpPr/>
          <p:nvPr/>
        </p:nvSpPr>
        <p:spPr>
          <a:xfrm>
            <a:off x="294840" y="3196440"/>
            <a:ext cx="891720" cy="363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ID</a:t>
            </a:r>
            <a:endParaRPr b="0" lang="en-US" sz="1800" spc="-1" strike="noStrike">
              <a:latin typeface="Arial"/>
            </a:endParaRPr>
          </a:p>
        </p:txBody>
      </p:sp>
      <p:sp>
        <p:nvSpPr>
          <p:cNvPr id="171" name="CustomShape 5"/>
          <p:cNvSpPr/>
          <p:nvPr/>
        </p:nvSpPr>
        <p:spPr>
          <a:xfrm>
            <a:off x="1554480" y="2919960"/>
            <a:ext cx="257364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17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Personal/Demographic</a:t>
            </a:r>
            <a:endParaRPr b="0" lang="en-US" sz="1800" spc="-1" strike="noStrike">
              <a:latin typeface="Arial"/>
            </a:endParaRPr>
          </a:p>
        </p:txBody>
      </p:sp>
      <p:sp>
        <p:nvSpPr>
          <p:cNvPr id="172" name="CustomShape 6"/>
          <p:cNvSpPr/>
          <p:nvPr/>
        </p:nvSpPr>
        <p:spPr>
          <a:xfrm>
            <a:off x="4616280" y="2919960"/>
            <a:ext cx="333756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39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Usage/Subscription/Equipment</a:t>
            </a:r>
            <a:endParaRPr b="0" lang="en-US" sz="1800" spc="-1" strike="noStrike">
              <a:latin typeface="Arial"/>
            </a:endParaRPr>
          </a:p>
        </p:txBody>
      </p:sp>
      <p:sp>
        <p:nvSpPr>
          <p:cNvPr id="173" name="CustomShape 7"/>
          <p:cNvSpPr/>
          <p:nvPr/>
        </p:nvSpPr>
        <p:spPr>
          <a:xfrm>
            <a:off x="8520480" y="2919960"/>
            <a:ext cx="1223280" cy="6382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Target</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Churned?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2181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2021-11-24T11:20:55Z</dcterms:created>
  <dc:creator/>
  <dc:description/>
  <dc:language>en-US</dc:language>
  <cp:lastModifiedBy/>
  <dcterms:modified xsi:type="dcterms:W3CDTF">2022-10-23T23:33:05Z</dcterms:modified>
  <cp:revision>150</cp:revision>
  <dc:subject/>
  <dc:title>Midnightblue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10</vt:i4>
  </property>
  <property fmtid="{D5CDD505-2E9C-101B-9397-08002B2CF9AE}" pid="7" name="PresentationFormat">
    <vt:lpwstr>Custom</vt:lpwstr>
  </property>
  <property fmtid="{D5CDD505-2E9C-101B-9397-08002B2CF9AE}" pid="8" name="ScaleCrop">
    <vt:bool>0</vt:bool>
  </property>
  <property fmtid="{D5CDD505-2E9C-101B-9397-08002B2CF9AE}" pid="9" name="ShareDoc">
    <vt:bool>0</vt:bool>
  </property>
  <property fmtid="{D5CDD505-2E9C-101B-9397-08002B2CF9AE}" pid="10" name="Slides">
    <vt:i4>10</vt:i4>
  </property>
</Properties>
</file>